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139"/>
  </p:notesMasterIdLst>
  <p:sldIdLst>
    <p:sldId id="298" r:id="rId2"/>
    <p:sldId id="331" r:id="rId3"/>
    <p:sldId id="328" r:id="rId4"/>
    <p:sldId id="399" r:id="rId5"/>
    <p:sldId id="352" r:id="rId6"/>
    <p:sldId id="329" r:id="rId7"/>
    <p:sldId id="330" r:id="rId8"/>
    <p:sldId id="353" r:id="rId9"/>
    <p:sldId id="332" r:id="rId10"/>
    <p:sldId id="400" r:id="rId11"/>
    <p:sldId id="256" r:id="rId12"/>
    <p:sldId id="459" r:id="rId13"/>
    <p:sldId id="460" r:id="rId14"/>
    <p:sldId id="461" r:id="rId15"/>
    <p:sldId id="462" r:id="rId16"/>
    <p:sldId id="463" r:id="rId17"/>
    <p:sldId id="464" r:id="rId18"/>
    <p:sldId id="465" r:id="rId19"/>
    <p:sldId id="466" r:id="rId20"/>
    <p:sldId id="430" r:id="rId21"/>
    <p:sldId id="473" r:id="rId22"/>
    <p:sldId id="433" r:id="rId23"/>
    <p:sldId id="434" r:id="rId24"/>
    <p:sldId id="435" r:id="rId25"/>
    <p:sldId id="432" r:id="rId26"/>
    <p:sldId id="436" r:id="rId27"/>
    <p:sldId id="472" r:id="rId28"/>
    <p:sldId id="468" r:id="rId29"/>
    <p:sldId id="469" r:id="rId30"/>
    <p:sldId id="470" r:id="rId31"/>
    <p:sldId id="471"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415" r:id="rId46"/>
    <p:sldId id="416" r:id="rId47"/>
    <p:sldId id="417" r:id="rId48"/>
    <p:sldId id="418" r:id="rId49"/>
    <p:sldId id="420" r:id="rId50"/>
    <p:sldId id="421" r:id="rId51"/>
    <p:sldId id="422" r:id="rId52"/>
    <p:sldId id="452" r:id="rId53"/>
    <p:sldId id="453" r:id="rId54"/>
    <p:sldId id="454" r:id="rId55"/>
    <p:sldId id="455" r:id="rId56"/>
    <p:sldId id="456" r:id="rId57"/>
    <p:sldId id="457" r:id="rId58"/>
    <p:sldId id="458" r:id="rId59"/>
    <p:sldId id="447" r:id="rId60"/>
    <p:sldId id="448" r:id="rId61"/>
    <p:sldId id="449" r:id="rId62"/>
    <p:sldId id="450" r:id="rId63"/>
    <p:sldId id="451" r:id="rId64"/>
    <p:sldId id="474" r:id="rId65"/>
    <p:sldId id="475" r:id="rId66"/>
    <p:sldId id="476" r:id="rId67"/>
    <p:sldId id="477" r:id="rId68"/>
    <p:sldId id="478" r:id="rId69"/>
    <p:sldId id="479" r:id="rId70"/>
    <p:sldId id="480" r:id="rId71"/>
    <p:sldId id="481" r:id="rId72"/>
    <p:sldId id="482" r:id="rId73"/>
    <p:sldId id="483" r:id="rId74"/>
    <p:sldId id="484" r:id="rId75"/>
    <p:sldId id="485" r:id="rId76"/>
    <p:sldId id="486" r:id="rId77"/>
    <p:sldId id="487" r:id="rId78"/>
    <p:sldId id="488" r:id="rId79"/>
    <p:sldId id="489" r:id="rId80"/>
    <p:sldId id="490" r:id="rId81"/>
    <p:sldId id="491" r:id="rId82"/>
    <p:sldId id="492" r:id="rId83"/>
    <p:sldId id="493" r:id="rId84"/>
    <p:sldId id="494" r:id="rId85"/>
    <p:sldId id="495" r:id="rId86"/>
    <p:sldId id="496" r:id="rId87"/>
    <p:sldId id="497" r:id="rId88"/>
    <p:sldId id="498" r:id="rId89"/>
    <p:sldId id="499" r:id="rId90"/>
    <p:sldId id="500" r:id="rId91"/>
    <p:sldId id="501" r:id="rId92"/>
    <p:sldId id="502" r:id="rId93"/>
    <p:sldId id="503" r:id="rId94"/>
    <p:sldId id="504" r:id="rId95"/>
    <p:sldId id="505" r:id="rId96"/>
    <p:sldId id="506" r:id="rId97"/>
    <p:sldId id="507" r:id="rId98"/>
    <p:sldId id="508" r:id="rId99"/>
    <p:sldId id="509" r:id="rId100"/>
    <p:sldId id="510" r:id="rId101"/>
    <p:sldId id="511" r:id="rId102"/>
    <p:sldId id="512" r:id="rId103"/>
    <p:sldId id="513" r:id="rId104"/>
    <p:sldId id="514" r:id="rId105"/>
    <p:sldId id="515" r:id="rId106"/>
    <p:sldId id="516" r:id="rId107"/>
    <p:sldId id="517" r:id="rId108"/>
    <p:sldId id="518" r:id="rId109"/>
    <p:sldId id="519" r:id="rId110"/>
    <p:sldId id="520" r:id="rId111"/>
    <p:sldId id="521" r:id="rId112"/>
    <p:sldId id="522" r:id="rId113"/>
    <p:sldId id="523" r:id="rId114"/>
    <p:sldId id="524" r:id="rId115"/>
    <p:sldId id="525" r:id="rId116"/>
    <p:sldId id="526" r:id="rId117"/>
    <p:sldId id="527" r:id="rId118"/>
    <p:sldId id="528" r:id="rId119"/>
    <p:sldId id="529" r:id="rId120"/>
    <p:sldId id="530" r:id="rId121"/>
    <p:sldId id="531" r:id="rId122"/>
    <p:sldId id="532" r:id="rId123"/>
    <p:sldId id="533" r:id="rId124"/>
    <p:sldId id="534" r:id="rId125"/>
    <p:sldId id="535" r:id="rId126"/>
    <p:sldId id="536" r:id="rId127"/>
    <p:sldId id="537" r:id="rId128"/>
    <p:sldId id="538" r:id="rId129"/>
    <p:sldId id="539" r:id="rId130"/>
    <p:sldId id="540" r:id="rId131"/>
    <p:sldId id="541" r:id="rId132"/>
    <p:sldId id="542" r:id="rId133"/>
    <p:sldId id="543" r:id="rId134"/>
    <p:sldId id="544" r:id="rId135"/>
    <p:sldId id="545" r:id="rId136"/>
    <p:sldId id="546" r:id="rId137"/>
    <p:sldId id="547" r:id="rId1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er Attsik" initials="A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4182" autoAdjust="0"/>
  </p:normalViewPr>
  <p:slideViewPr>
    <p:cSldViewPr>
      <p:cViewPr>
        <p:scale>
          <a:sx n="108" d="100"/>
          <a:sy n="108" d="100"/>
        </p:scale>
        <p:origin x="-288"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44"/>
    </p:cViewPr>
  </p:sorterViewPr>
  <p:notesViewPr>
    <p:cSldViewPr>
      <p:cViewPr varScale="1">
        <p:scale>
          <a:sx n="83" d="100"/>
          <a:sy n="83" d="100"/>
        </p:scale>
        <p:origin x="-199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Лист1!$B$1</c:f>
              <c:strCache>
                <c:ptCount val="1"/>
                <c:pt idx="0">
                  <c:v>МБ в мин</c:v>
                </c:pt>
              </c:strCache>
            </c:strRef>
          </c:tx>
          <c:invertIfNegative val="0"/>
          <c:cat>
            <c:numRef>
              <c:f>Лист1!$A$2:$A$23</c:f>
              <c:numCache>
                <c:formatCode>General</c:formatCode>
                <c:ptCount val="22"/>
              </c:numCache>
            </c:numRef>
          </c:cat>
          <c:val>
            <c:numRef>
              <c:f>Лист1!$B$2:$B$23</c:f>
              <c:numCache>
                <c:formatCode>General</c:formatCode>
                <c:ptCount val="22"/>
                <c:pt idx="0">
                  <c:v>4.3</c:v>
                </c:pt>
                <c:pt idx="5">
                  <c:v>2.4</c:v>
                </c:pt>
                <c:pt idx="8">
                  <c:v>5</c:v>
                </c:pt>
                <c:pt idx="10">
                  <c:v>2</c:v>
                </c:pt>
                <c:pt idx="12">
                  <c:v>3</c:v>
                </c:pt>
                <c:pt idx="13">
                  <c:v>5</c:v>
                </c:pt>
                <c:pt idx="18">
                  <c:v>1.8</c:v>
                </c:pt>
                <c:pt idx="19">
                  <c:v>4.4000000000000004</c:v>
                </c:pt>
              </c:numCache>
            </c:numRef>
          </c:val>
        </c:ser>
        <c:dLbls>
          <c:showLegendKey val="0"/>
          <c:showVal val="0"/>
          <c:showCatName val="0"/>
          <c:showSerName val="0"/>
          <c:showPercent val="0"/>
          <c:showBubbleSize val="0"/>
        </c:dLbls>
        <c:gapWidth val="150"/>
        <c:axId val="93505536"/>
        <c:axId val="78526080"/>
      </c:barChart>
      <c:catAx>
        <c:axId val="93505536"/>
        <c:scaling>
          <c:orientation val="minMax"/>
        </c:scaling>
        <c:delete val="0"/>
        <c:axPos val="b"/>
        <c:numFmt formatCode="General" sourceLinked="1"/>
        <c:majorTickMark val="out"/>
        <c:minorTickMark val="none"/>
        <c:tickLblPos val="nextTo"/>
        <c:crossAx val="78526080"/>
        <c:crosses val="autoZero"/>
        <c:auto val="1"/>
        <c:lblAlgn val="ctr"/>
        <c:lblOffset val="100"/>
        <c:noMultiLvlLbl val="0"/>
      </c:catAx>
      <c:valAx>
        <c:axId val="78526080"/>
        <c:scaling>
          <c:orientation val="minMax"/>
        </c:scaling>
        <c:delete val="0"/>
        <c:axPos val="l"/>
        <c:majorGridlines/>
        <c:numFmt formatCode="General" sourceLinked="1"/>
        <c:majorTickMark val="out"/>
        <c:minorTickMark val="none"/>
        <c:tickLblPos val="nextTo"/>
        <c:crossAx val="93505536"/>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Сеть</c:v>
                </c:pt>
              </c:strCache>
            </c:strRef>
          </c:tx>
          <c:spPr>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hemeClr val="accent2">
                  <a:shade val="9000"/>
                  <a:satMod val="105000"/>
                  <a:alpha val="48000"/>
                </a:schemeClr>
              </a:outerShdw>
            </a:effectLst>
            <a:scene3d>
              <a:camera prst="orthographicFront" fov="0">
                <a:rot lat="0" lon="0" rev="0"/>
              </a:camera>
              <a:lightRig rig="glow" dir="tl">
                <a:rot lat="0" lon="0" rev="900000"/>
              </a:lightRig>
            </a:scene3d>
            <a:sp3d prstMaterial="powder">
              <a:bevelT w="25400" h="38100"/>
            </a:sp3d>
          </c:spPr>
          <c:invertIfNegative val="0"/>
          <c:cat>
            <c:strRef>
              <c:f>Лист1!$A$2:$A$3</c:f>
              <c:strCache>
                <c:ptCount val="2"/>
                <c:pt idx="0">
                  <c:v>Телефонные сети</c:v>
                </c:pt>
                <c:pt idx="1">
                  <c:v>Компьютерные сети</c:v>
                </c:pt>
              </c:strCache>
            </c:strRef>
          </c:cat>
          <c:val>
            <c:numRef>
              <c:f>Лист1!$B$2:$B$3</c:f>
              <c:numCache>
                <c:formatCode>General</c:formatCode>
                <c:ptCount val="2"/>
                <c:pt idx="0">
                  <c:v>19</c:v>
                </c:pt>
                <c:pt idx="1">
                  <c:v>5</c:v>
                </c:pt>
              </c:numCache>
            </c:numRef>
          </c:val>
        </c:ser>
        <c:ser>
          <c:idx val="1"/>
          <c:order val="1"/>
          <c:tx>
            <c:strRef>
              <c:f>Лист1!$C$1</c:f>
              <c:strCache>
                <c:ptCount val="1"/>
                <c:pt idx="0">
                  <c:v>Терминал</c:v>
                </c:pt>
              </c:strCache>
            </c:strRef>
          </c:tx>
          <c:spPr>
            <a:gradFill rotWithShape="1">
              <a:gsLst>
                <a:gs pos="0">
                  <a:schemeClr val="accent5">
                    <a:tint val="98000"/>
                    <a:shade val="25000"/>
                    <a:satMod val="250000"/>
                  </a:schemeClr>
                </a:gs>
                <a:gs pos="68000">
                  <a:schemeClr val="accent5">
                    <a:tint val="86000"/>
                    <a:satMod val="115000"/>
                  </a:schemeClr>
                </a:gs>
                <a:gs pos="100000">
                  <a:schemeClr val="accent5">
                    <a:tint val="50000"/>
                    <a:satMod val="150000"/>
                  </a:schemeClr>
                </a:gs>
              </a:gsLst>
              <a:path path="circle">
                <a:fillToRect l="50000" t="130000" r="50000" b="-30000"/>
              </a:path>
            </a:gradFill>
            <a:ln w="9525" cap="flat" cmpd="sng" algn="ctr">
              <a:solidFill>
                <a:schemeClr val="accent5">
                  <a:shade val="50000"/>
                  <a:satMod val="103000"/>
                </a:schemeClr>
              </a:solidFill>
              <a:prstDash val="solid"/>
            </a:ln>
            <a:effectLst>
              <a:outerShdw blurRad="57150" dist="38100" dir="5400000" algn="ctr" rotWithShape="0">
                <a:schemeClr val="accent5">
                  <a:shade val="9000"/>
                  <a:satMod val="105000"/>
                  <a:alpha val="48000"/>
                </a:schemeClr>
              </a:outerShdw>
            </a:effectLst>
          </c:spPr>
          <c:invertIfNegative val="0"/>
          <c:cat>
            <c:strRef>
              <c:f>Лист1!$A$2:$A$3</c:f>
              <c:strCache>
                <c:ptCount val="2"/>
                <c:pt idx="0">
                  <c:v>Телефонные сети</c:v>
                </c:pt>
                <c:pt idx="1">
                  <c:v>Компьютерные сети</c:v>
                </c:pt>
              </c:strCache>
            </c:strRef>
          </c:cat>
          <c:val>
            <c:numRef>
              <c:f>Лист1!$C$2:$C$3</c:f>
              <c:numCache>
                <c:formatCode>General</c:formatCode>
                <c:ptCount val="2"/>
                <c:pt idx="0">
                  <c:v>1</c:v>
                </c:pt>
                <c:pt idx="1">
                  <c:v>19</c:v>
                </c:pt>
              </c:numCache>
            </c:numRef>
          </c:val>
        </c:ser>
        <c:dLbls>
          <c:showLegendKey val="0"/>
          <c:showVal val="0"/>
          <c:showCatName val="0"/>
          <c:showSerName val="0"/>
          <c:showPercent val="0"/>
          <c:showBubbleSize val="0"/>
        </c:dLbls>
        <c:gapWidth val="150"/>
        <c:axId val="47650304"/>
        <c:axId val="31461312"/>
      </c:barChart>
      <c:catAx>
        <c:axId val="47650304"/>
        <c:scaling>
          <c:orientation val="minMax"/>
        </c:scaling>
        <c:delete val="0"/>
        <c:axPos val="b"/>
        <c:majorTickMark val="out"/>
        <c:minorTickMark val="none"/>
        <c:tickLblPos val="nextTo"/>
        <c:crossAx val="31461312"/>
        <c:crosses val="autoZero"/>
        <c:auto val="1"/>
        <c:lblAlgn val="ctr"/>
        <c:lblOffset val="100"/>
        <c:noMultiLvlLbl val="0"/>
      </c:catAx>
      <c:valAx>
        <c:axId val="31461312"/>
        <c:scaling>
          <c:orientation val="minMax"/>
        </c:scaling>
        <c:delete val="0"/>
        <c:axPos val="l"/>
        <c:majorGridlines/>
        <c:numFmt formatCode="General" sourceLinked="1"/>
        <c:majorTickMark val="out"/>
        <c:minorTickMark val="none"/>
        <c:tickLblPos val="nextTo"/>
        <c:crossAx val="47650304"/>
        <c:crosses val="autoZero"/>
        <c:crossBetween val="between"/>
      </c:valAx>
      <c:spPr>
        <a:noFill/>
        <a:ln w="25400">
          <a:noFill/>
        </a:ln>
      </c:spPr>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09-12-02T13:21:26.010" idx="1">
    <p:pos x="5539" y="1344"/>
    <p:text>данный ip сеть</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8A8A832-72FC-4F51-B1B2-2099DEEAB2CC}" type="slidenum">
              <a:rPr lang="ru-RU"/>
              <a:pPr>
                <a:defRPr/>
              </a:pPr>
              <a:t>‹#›</a:t>
            </a:fld>
            <a:endParaRPr lang="ru-RU"/>
          </a:p>
        </p:txBody>
      </p:sp>
    </p:spTree>
    <p:extLst>
      <p:ext uri="{BB962C8B-B14F-4D97-AF65-F5344CB8AC3E}">
        <p14:creationId xmlns:p14="http://schemas.microsoft.com/office/powerpoint/2010/main" val="2926776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a:ln/>
        </p:spPr>
      </p:sp>
      <p:sp>
        <p:nvSpPr>
          <p:cNvPr id="94211" name="Заметки 2"/>
          <p:cNvSpPr>
            <a:spLocks noGrp="1"/>
          </p:cNvSpPr>
          <p:nvPr>
            <p:ph type="body" idx="1"/>
          </p:nvPr>
        </p:nvSpPr>
        <p:spPr>
          <a:noFill/>
          <a:ln/>
        </p:spPr>
        <p:txBody>
          <a:bodyPr/>
          <a:lstStyle/>
          <a:p>
            <a:endParaRPr lang="ru-RU" smtClean="0"/>
          </a:p>
        </p:txBody>
      </p:sp>
      <p:sp>
        <p:nvSpPr>
          <p:cNvPr id="94212" name="Номер слайда 3"/>
          <p:cNvSpPr>
            <a:spLocks noGrp="1"/>
          </p:cNvSpPr>
          <p:nvPr>
            <p:ph type="sldNum" sz="quarter" idx="5"/>
          </p:nvPr>
        </p:nvSpPr>
        <p:spPr>
          <a:noFill/>
        </p:spPr>
        <p:txBody>
          <a:bodyPr/>
          <a:lstStyle/>
          <a:p>
            <a:fld id="{810D9601-0018-432F-BAF6-DF0495AEC8A7}" type="slidenum">
              <a:rPr lang="ru-RU" smtClean="0"/>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a:ln/>
        </p:spPr>
      </p:sp>
      <p:sp>
        <p:nvSpPr>
          <p:cNvPr id="102403" name="Заметки 2"/>
          <p:cNvSpPr>
            <a:spLocks noGrp="1"/>
          </p:cNvSpPr>
          <p:nvPr>
            <p:ph type="body" idx="1"/>
          </p:nvPr>
        </p:nvSpPr>
        <p:spPr>
          <a:noFill/>
          <a:ln/>
        </p:spPr>
        <p:txBody>
          <a:bodyPr/>
          <a:lstStyle/>
          <a:p>
            <a:endParaRPr lang="ru-RU" smtClean="0"/>
          </a:p>
        </p:txBody>
      </p:sp>
      <p:sp>
        <p:nvSpPr>
          <p:cNvPr id="102404" name="Номер слайда 3"/>
          <p:cNvSpPr>
            <a:spLocks noGrp="1"/>
          </p:cNvSpPr>
          <p:nvPr>
            <p:ph type="sldNum" sz="quarter" idx="5"/>
          </p:nvPr>
        </p:nvSpPr>
        <p:spPr>
          <a:noFill/>
        </p:spPr>
        <p:txBody>
          <a:bodyPr/>
          <a:lstStyle/>
          <a:p>
            <a:fld id="{065AFD03-8A3E-4E21-8F0E-746F38211017}" type="slidenum">
              <a:rPr lang="ru-RU" smtClean="0"/>
              <a:pPr/>
              <a:t>29</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48126B-DB11-4EA5-8980-B993123901AA}" type="slidenum">
              <a:rPr lang="ru-RU">
                <a:latin typeface="Calibri" pitchFamily="34" charset="0"/>
              </a:rPr>
              <a:pPr eaLnBrk="1" hangingPunct="1"/>
              <a:t>66</a:t>
            </a:fld>
            <a:endParaRPr lang="ru-RU">
              <a:latin typeface="Calibri"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charset="0"/>
            </a:endParaRPr>
          </a:p>
        </p:txBody>
      </p:sp>
      <p:sp>
        <p:nvSpPr>
          <p:cNvPr id="604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E95BAC-F017-4450-8688-A13C40F5401B}" type="slidenum">
              <a:rPr lang="ru-RU"/>
              <a:pPr eaLnBrk="1" hangingPunct="1"/>
              <a:t>116</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smtClean="0">
              <a:cs typeface="Arial" charset="0"/>
            </a:endParaRPr>
          </a:p>
        </p:txBody>
      </p:sp>
      <p:sp>
        <p:nvSpPr>
          <p:cNvPr id="614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669A17-DD6F-4D0D-A708-66712E9F1160}" type="slidenum">
              <a:rPr lang="ru-RU"/>
              <a:pPr eaLnBrk="1" hangingPunct="1"/>
              <a:t>131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a:ln/>
        </p:spPr>
      </p:sp>
      <p:sp>
        <p:nvSpPr>
          <p:cNvPr id="95235" name="Заметки 2"/>
          <p:cNvSpPr>
            <a:spLocks noGrp="1"/>
          </p:cNvSpPr>
          <p:nvPr>
            <p:ph type="body" idx="1"/>
          </p:nvPr>
        </p:nvSpPr>
        <p:spPr>
          <a:noFill/>
          <a:ln/>
        </p:spPr>
        <p:txBody>
          <a:bodyPr/>
          <a:lstStyle/>
          <a:p>
            <a:endParaRPr lang="ru-RU" smtClean="0"/>
          </a:p>
        </p:txBody>
      </p:sp>
      <p:sp>
        <p:nvSpPr>
          <p:cNvPr id="95236" name="Номер слайда 3"/>
          <p:cNvSpPr>
            <a:spLocks noGrp="1"/>
          </p:cNvSpPr>
          <p:nvPr>
            <p:ph type="sldNum" sz="quarter" idx="5"/>
          </p:nvPr>
        </p:nvSpPr>
        <p:spPr>
          <a:noFill/>
        </p:spPr>
        <p:txBody>
          <a:bodyPr/>
          <a:lstStyle/>
          <a:p>
            <a:fld id="{5DF14E9D-9E63-4CB5-9E20-E9568557CBD0}" type="slidenum">
              <a:rPr lang="ru-RU" smtClean="0"/>
              <a:pPr/>
              <a:t>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a:ln/>
        </p:spPr>
      </p:sp>
      <p:sp>
        <p:nvSpPr>
          <p:cNvPr id="96259" name="Заметки 2"/>
          <p:cNvSpPr>
            <a:spLocks noGrp="1"/>
          </p:cNvSpPr>
          <p:nvPr>
            <p:ph type="body" idx="1"/>
          </p:nvPr>
        </p:nvSpPr>
        <p:spPr>
          <a:noFill/>
          <a:ln/>
        </p:spPr>
        <p:txBody>
          <a:bodyPr/>
          <a:lstStyle/>
          <a:p>
            <a:endParaRPr lang="ru-RU" smtClean="0"/>
          </a:p>
        </p:txBody>
      </p:sp>
      <p:sp>
        <p:nvSpPr>
          <p:cNvPr id="96260" name="Номер слайда 3"/>
          <p:cNvSpPr>
            <a:spLocks noGrp="1"/>
          </p:cNvSpPr>
          <p:nvPr>
            <p:ph type="sldNum" sz="quarter" idx="5"/>
          </p:nvPr>
        </p:nvSpPr>
        <p:spPr>
          <a:noFill/>
        </p:spPr>
        <p:txBody>
          <a:bodyPr/>
          <a:lstStyle/>
          <a:p>
            <a:fld id="{7A06C85C-447E-4943-9848-5FD8E55B63DD}" type="slidenum">
              <a:rPr lang="ru-RU" smtClean="0"/>
              <a:pPr/>
              <a:t>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a:ln/>
        </p:spPr>
      </p:sp>
      <p:sp>
        <p:nvSpPr>
          <p:cNvPr id="97283" name="Заметки 2"/>
          <p:cNvSpPr>
            <a:spLocks noGrp="1"/>
          </p:cNvSpPr>
          <p:nvPr>
            <p:ph type="body" idx="1"/>
          </p:nvPr>
        </p:nvSpPr>
        <p:spPr>
          <a:noFill/>
          <a:ln/>
        </p:spPr>
        <p:txBody>
          <a:bodyPr/>
          <a:lstStyle/>
          <a:p>
            <a:endParaRPr lang="ru-RU" smtClean="0"/>
          </a:p>
        </p:txBody>
      </p:sp>
      <p:sp>
        <p:nvSpPr>
          <p:cNvPr id="97284" name="Номер слайда 3"/>
          <p:cNvSpPr>
            <a:spLocks noGrp="1"/>
          </p:cNvSpPr>
          <p:nvPr>
            <p:ph type="sldNum" sz="quarter" idx="5"/>
          </p:nvPr>
        </p:nvSpPr>
        <p:spPr>
          <a:noFill/>
        </p:spPr>
        <p:txBody>
          <a:bodyPr/>
          <a:lstStyle/>
          <a:p>
            <a:fld id="{515AF970-CD52-4C65-A080-FA9DFE43DBC1}" type="slidenum">
              <a:rPr lang="ru-RU" smtClean="0"/>
              <a:pPr/>
              <a:t>5</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a:ln/>
        </p:spPr>
      </p:sp>
      <p:sp>
        <p:nvSpPr>
          <p:cNvPr id="98307" name="Заметки 2"/>
          <p:cNvSpPr>
            <a:spLocks noGrp="1"/>
          </p:cNvSpPr>
          <p:nvPr>
            <p:ph type="body" idx="1"/>
          </p:nvPr>
        </p:nvSpPr>
        <p:spPr>
          <a:noFill/>
          <a:ln/>
        </p:spPr>
        <p:txBody>
          <a:bodyPr/>
          <a:lstStyle/>
          <a:p>
            <a:endParaRPr lang="ru-RU" smtClean="0"/>
          </a:p>
        </p:txBody>
      </p:sp>
      <p:sp>
        <p:nvSpPr>
          <p:cNvPr id="98308" name="Номер слайда 3"/>
          <p:cNvSpPr>
            <a:spLocks noGrp="1"/>
          </p:cNvSpPr>
          <p:nvPr>
            <p:ph type="sldNum" sz="quarter" idx="5"/>
          </p:nvPr>
        </p:nvSpPr>
        <p:spPr>
          <a:noFill/>
        </p:spPr>
        <p:txBody>
          <a:bodyPr/>
          <a:lstStyle/>
          <a:p>
            <a:fld id="{37F3314A-8A14-4DC3-92F3-147D5BD29E71}" type="slidenum">
              <a:rPr lang="ru-RU" smtClean="0"/>
              <a:pPr/>
              <a:t>6</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a:ln/>
        </p:spPr>
      </p:sp>
      <p:sp>
        <p:nvSpPr>
          <p:cNvPr id="99331" name="Заметки 2"/>
          <p:cNvSpPr>
            <a:spLocks noGrp="1"/>
          </p:cNvSpPr>
          <p:nvPr>
            <p:ph type="body" idx="1"/>
          </p:nvPr>
        </p:nvSpPr>
        <p:spPr>
          <a:noFill/>
          <a:ln/>
        </p:spPr>
        <p:txBody>
          <a:bodyPr/>
          <a:lstStyle/>
          <a:p>
            <a:endParaRPr lang="ru-RU" smtClean="0"/>
          </a:p>
        </p:txBody>
      </p:sp>
      <p:sp>
        <p:nvSpPr>
          <p:cNvPr id="99332" name="Номер слайда 3"/>
          <p:cNvSpPr>
            <a:spLocks noGrp="1"/>
          </p:cNvSpPr>
          <p:nvPr>
            <p:ph type="sldNum" sz="quarter" idx="5"/>
          </p:nvPr>
        </p:nvSpPr>
        <p:spPr>
          <a:noFill/>
        </p:spPr>
        <p:txBody>
          <a:bodyPr/>
          <a:lstStyle/>
          <a:p>
            <a:fld id="{A57E629A-99F2-49E6-97C1-186D43D2370E}" type="slidenum">
              <a:rPr lang="ru-RU" smtClean="0"/>
              <a:pPr/>
              <a:t>9</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a:ln/>
        </p:spPr>
      </p:sp>
      <p:sp>
        <p:nvSpPr>
          <p:cNvPr id="100355" name="Заметки 2"/>
          <p:cNvSpPr>
            <a:spLocks noGrp="1"/>
          </p:cNvSpPr>
          <p:nvPr>
            <p:ph type="body" idx="1"/>
          </p:nvPr>
        </p:nvSpPr>
        <p:spPr>
          <a:noFill/>
          <a:ln/>
        </p:spPr>
        <p:txBody>
          <a:bodyPr/>
          <a:lstStyle/>
          <a:p>
            <a:endParaRPr lang="ru-RU" smtClean="0"/>
          </a:p>
        </p:txBody>
      </p:sp>
      <p:sp>
        <p:nvSpPr>
          <p:cNvPr id="100356" name="Номер слайда 3"/>
          <p:cNvSpPr>
            <a:spLocks noGrp="1"/>
          </p:cNvSpPr>
          <p:nvPr>
            <p:ph type="sldNum" sz="quarter" idx="5"/>
          </p:nvPr>
        </p:nvSpPr>
        <p:spPr>
          <a:noFill/>
        </p:spPr>
        <p:txBody>
          <a:bodyPr/>
          <a:lstStyle/>
          <a:p>
            <a:fld id="{200B8092-B7F5-4CF1-B0C9-673845D88B0F}" type="slidenum">
              <a:rPr lang="ru-RU" smtClean="0"/>
              <a:pPr/>
              <a:t>11</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8C83890-ADED-46A4-8A81-45A2D53EFCB0}" type="slidenum">
              <a:rPr lang="ru-RU" smtClean="0"/>
              <a:pPr>
                <a:defRPr/>
              </a:pPr>
              <a:t>26</a:t>
            </a:fld>
            <a:endParaRPr lang="ru-RU"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a:ln/>
        </p:spPr>
      </p:sp>
      <p:sp>
        <p:nvSpPr>
          <p:cNvPr id="101379" name="Заметки 2"/>
          <p:cNvSpPr>
            <a:spLocks noGrp="1"/>
          </p:cNvSpPr>
          <p:nvPr>
            <p:ph type="body" idx="1"/>
          </p:nvPr>
        </p:nvSpPr>
        <p:spPr>
          <a:noFill/>
          <a:ln/>
        </p:spPr>
        <p:txBody>
          <a:bodyPr/>
          <a:lstStyle/>
          <a:p>
            <a:endParaRPr lang="ru-RU" smtClean="0"/>
          </a:p>
        </p:txBody>
      </p:sp>
      <p:sp>
        <p:nvSpPr>
          <p:cNvPr id="101380" name="Номер слайда 3"/>
          <p:cNvSpPr>
            <a:spLocks noGrp="1"/>
          </p:cNvSpPr>
          <p:nvPr>
            <p:ph type="sldNum" sz="quarter" idx="5"/>
          </p:nvPr>
        </p:nvSpPr>
        <p:spPr>
          <a:noFill/>
        </p:spPr>
        <p:txBody>
          <a:bodyPr/>
          <a:lstStyle/>
          <a:p>
            <a:fld id="{1586017A-8D20-4BD1-9AF9-8CB179614DCA}" type="slidenum">
              <a:rPr lang="ru-RU" smtClean="0"/>
              <a:pPr/>
              <a:t>28</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pPr>
              <a:defRPr/>
            </a:pPr>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8A189CF3-834F-47C0-AFC3-E922772DB31F}" type="slidenum">
              <a:rPr lang="ru-RU" smtClean="0"/>
              <a:pPr>
                <a:defRPr/>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0849DDB-78D5-4491-9768-E9CA92117358}"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91316BA-91F1-458A-98FE-CAA85998BE35}"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1538" y="192088"/>
            <a:ext cx="8162925" cy="1431925"/>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912813" y="1905000"/>
            <a:ext cx="8110537" cy="4191000"/>
          </a:xfrm>
        </p:spPr>
        <p:txBody>
          <a:bodyPr/>
          <a:lstStyle/>
          <a:p>
            <a:pPr lvl="0"/>
            <a:endParaRPr lang="ru-RU" noProof="0"/>
          </a:p>
        </p:txBody>
      </p:sp>
      <p:sp>
        <p:nvSpPr>
          <p:cNvPr id="4" name="Дата 3"/>
          <p:cNvSpPr>
            <a:spLocks noGrp="1"/>
          </p:cNvSpPr>
          <p:nvPr>
            <p:ph type="dt" sz="half" idx="10"/>
          </p:nvPr>
        </p:nvSpPr>
        <p:spPr>
          <a:xfrm>
            <a:off x="1152525" y="6286500"/>
            <a:ext cx="1905000" cy="457200"/>
          </a:xfrm>
        </p:spPr>
        <p:txBody>
          <a:bodyPr/>
          <a:lstStyle>
            <a:lvl1pPr>
              <a:defRPr smtClean="0"/>
            </a:lvl1pPr>
          </a:lstStyle>
          <a:p>
            <a:pPr>
              <a:defRPr/>
            </a:pPr>
            <a:fld id="{458B94FF-B582-4C0E-8048-36168E6BCD24}" type="datetime1">
              <a:rPr lang="ru-RU"/>
              <a:pPr>
                <a:defRPr/>
              </a:pPr>
              <a:t>16.05.2016</a:t>
            </a:fld>
            <a:endParaRPr lang="ru-RU"/>
          </a:p>
        </p:txBody>
      </p:sp>
      <p:sp>
        <p:nvSpPr>
          <p:cNvPr id="5" name="Нижний колонтитул 4"/>
          <p:cNvSpPr>
            <a:spLocks noGrp="1"/>
          </p:cNvSpPr>
          <p:nvPr>
            <p:ph type="ftr" sz="quarter" idx="11"/>
          </p:nvPr>
        </p:nvSpPr>
        <p:spPr>
          <a:xfrm>
            <a:off x="3590925" y="6286500"/>
            <a:ext cx="2895600" cy="45720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7019925" y="6286500"/>
            <a:ext cx="1905000" cy="457200"/>
          </a:xfrm>
        </p:spPr>
        <p:txBody>
          <a:bodyPr/>
          <a:lstStyle>
            <a:lvl1pPr>
              <a:defRPr smtClean="0"/>
            </a:lvl1pPr>
          </a:lstStyle>
          <a:p>
            <a:pPr>
              <a:defRPr/>
            </a:pPr>
            <a:fld id="{AD9C4B1E-A829-4391-8881-6295DB669E00}" type="slidenum">
              <a:rPr lang="ru-RU"/>
              <a:pPr>
                <a:defRPr/>
              </a:pPr>
              <a:t>‹#›</a:t>
            </a:fld>
            <a:endParaRPr lang="ru-RU"/>
          </a:p>
        </p:txBody>
      </p:sp>
    </p:spTree>
    <p:extLst>
      <p:ext uri="{BB962C8B-B14F-4D97-AF65-F5344CB8AC3E}">
        <p14:creationId xmlns:p14="http://schemas.microsoft.com/office/powerpoint/2010/main" val="3424377079"/>
      </p:ext>
    </p:extLst>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75A34BE-5270-4868-BB44-16DB16060423}" type="slidenum">
              <a:rPr lang="ru-RU" smtClean="0"/>
              <a:pPr>
                <a:defRPr/>
              </a:pPr>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pPr>
              <a:defRPr/>
            </a:pPr>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pPr>
              <a:defRPr/>
            </a:pPr>
            <a:fld id="{A8CAA6D3-EE00-4165-B670-530A30DB6FD0}"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6C63F86-638F-4070-95C1-0972E61D14D8}" type="slidenum">
              <a:rPr lang="ru-RU" smtClean="0"/>
              <a:pPr>
                <a:defRPr/>
              </a:pPr>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F2C7E121-5991-4DFF-B84A-0C27A2219DBE}" type="slidenum">
              <a:rPr lang="ru-RU" smtClean="0"/>
              <a:pPr>
                <a:defRPr/>
              </a:pPr>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5C6F4C74-C035-4949-A584-5B59EF46E925}"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FBC98BFA-0A1F-4F5E-8BD3-A85FF1A6DE74}"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FB02558-0937-48DB-976B-EB75238316A7}" type="slidenum">
              <a:rPr lang="ru-RU" smtClean="0"/>
              <a:pPr>
                <a:defRPr/>
              </a:pPr>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pPr>
              <a:defRPr/>
            </a:pPr>
            <a:endParaRPr lang="ru-RU"/>
          </a:p>
        </p:txBody>
      </p:sp>
      <p:sp>
        <p:nvSpPr>
          <p:cNvPr id="7" name="Номер слайда 6"/>
          <p:cNvSpPr>
            <a:spLocks noGrp="1"/>
          </p:cNvSpPr>
          <p:nvPr>
            <p:ph type="sldNum" sz="quarter" idx="12"/>
          </p:nvPr>
        </p:nvSpPr>
        <p:spPr>
          <a:xfrm>
            <a:off x="146304" y="6208776"/>
            <a:ext cx="457200" cy="457200"/>
          </a:xfrm>
        </p:spPr>
        <p:txBody>
          <a:bodyPr/>
          <a:lstStyle/>
          <a:p>
            <a:pPr>
              <a:defRPr/>
            </a:pPr>
            <a:fld id="{EAAE79A8-F201-489A-B223-8498A60E9F50}" type="slidenum">
              <a:rPr lang="ru-RU" smtClean="0"/>
              <a:pPr>
                <a:defRPr/>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5F571CFD-5DA5-4E5D-B9DA-8A75DE60359D}"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5.w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7.wmf"/><Relationship Id="rId5" Type="http://schemas.openxmlformats.org/officeDocument/2006/relationships/oleObject" Target="../embeddings/oleObject13.bin"/><Relationship Id="rId4" Type="http://schemas.openxmlformats.org/officeDocument/2006/relationships/image" Target="../media/image36.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9.w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0.w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1.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oleObject" Target="../embeddings/oleObject4.bin"/><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9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1428750" y="3000375"/>
            <a:ext cx="6400800" cy="1643063"/>
          </a:xfrm>
        </p:spPr>
        <p:txBody>
          <a:bodyPr/>
          <a:lstStyle/>
          <a:p>
            <a:pPr marR="0" eaLnBrk="1" hangingPunct="1"/>
            <a:endParaRPr lang="ru-RU" dirty="0" smtClean="0"/>
          </a:p>
          <a:p>
            <a:pPr marR="0" eaLnBrk="1" hangingPunct="1"/>
            <a:r>
              <a:rPr lang="en-US" dirty="0" smtClean="0"/>
              <a:t>IP</a:t>
            </a:r>
            <a:r>
              <a:rPr lang="ru-RU" dirty="0" smtClean="0"/>
              <a:t>-сети, как основа сетей </a:t>
            </a:r>
            <a:r>
              <a:rPr lang="en-US" dirty="0" smtClean="0"/>
              <a:t>IP</a:t>
            </a:r>
            <a:r>
              <a:rPr lang="ru-RU" dirty="0" smtClean="0"/>
              <a:t>-телефонии </a:t>
            </a:r>
            <a:r>
              <a:rPr lang="en-US" dirty="0" smtClean="0"/>
              <a:t>. </a:t>
            </a:r>
          </a:p>
          <a:p>
            <a:pPr marR="0" eaLnBrk="1" hangingPunct="1"/>
            <a:endParaRPr lang="ru-RU" dirty="0" smtClean="0"/>
          </a:p>
        </p:txBody>
      </p:sp>
      <p:sp>
        <p:nvSpPr>
          <p:cNvPr id="16386" name="Rectangle 2"/>
          <p:cNvSpPr>
            <a:spLocks noGrp="1" noChangeArrowheads="1"/>
          </p:cNvSpPr>
          <p:nvPr>
            <p:ph type="ctrTitle"/>
          </p:nvPr>
        </p:nvSpPr>
        <p:spPr/>
        <p:txBody>
          <a:bodyPr>
            <a:normAutofit fontScale="90000"/>
          </a:bodyPr>
          <a:lstStyle/>
          <a:p>
            <a:pPr eaLnBrk="1" fontAlgn="auto" hangingPunct="1">
              <a:spcAft>
                <a:spcPts val="0"/>
              </a:spcAft>
              <a:defRPr/>
            </a:pPr>
            <a:r>
              <a:rPr lang="en-US" sz="8800" smtClean="0">
                <a:latin typeface="Times New Roman" pitchFamily="18" charset="0"/>
              </a:rPr>
              <a:t>IP-</a:t>
            </a:r>
            <a:r>
              <a:rPr lang="ru-RU" sz="8800" smtClean="0">
                <a:latin typeface="Times New Roman" pitchFamily="18" charset="0"/>
              </a:rPr>
              <a:t>сети</a:t>
            </a:r>
          </a:p>
        </p:txBody>
      </p:sp>
      <p:sp>
        <p:nvSpPr>
          <p:cNvPr id="16388" name="Text Box 4"/>
          <p:cNvSpPr txBox="1">
            <a:spLocks noChangeArrowheads="1"/>
          </p:cNvSpPr>
          <p:nvPr/>
        </p:nvSpPr>
        <p:spPr bwMode="auto">
          <a:xfrm>
            <a:off x="4643438" y="692150"/>
            <a:ext cx="2395537" cy="366713"/>
          </a:xfrm>
          <a:prstGeom prst="rect">
            <a:avLst/>
          </a:prstGeom>
          <a:noFill/>
          <a:ln w="9525">
            <a:noFill/>
            <a:miter lim="800000"/>
            <a:headEnd/>
            <a:tailEnd/>
          </a:ln>
        </p:spPr>
        <p:txBody>
          <a:bodyPr>
            <a:spAutoFit/>
          </a:bodyPr>
          <a:lstStyle/>
          <a:p>
            <a:endParaRPr lang="ru-RU"/>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История возникновения сетей передачи данных</a:t>
            </a:r>
            <a:endParaRPr lang="ru-RU" dirty="0"/>
          </a:p>
        </p:txBody>
      </p:sp>
      <p:cxnSp>
        <p:nvCxnSpPr>
          <p:cNvPr id="5" name="Прямая со стрелкой 4"/>
          <p:cNvCxnSpPr/>
          <p:nvPr/>
        </p:nvCxnSpPr>
        <p:spPr>
          <a:xfrm>
            <a:off x="285720" y="4143380"/>
            <a:ext cx="8715436" cy="1588"/>
          </a:xfrm>
          <a:prstGeom prst="straightConnector1">
            <a:avLst/>
          </a:prstGeom>
          <a:ln w="57150">
            <a:tailEnd type="arrow"/>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rot="5400000">
            <a:off x="570678" y="4142586"/>
            <a:ext cx="142876" cy="1588"/>
          </a:xfrm>
          <a:prstGeom prst="line">
            <a:avLst/>
          </a:prstGeom>
          <a:ln w="38100" cap="rnd"/>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5400000">
            <a:off x="2929720" y="4142586"/>
            <a:ext cx="142876" cy="1588"/>
          </a:xfrm>
          <a:prstGeom prst="line">
            <a:avLst/>
          </a:prstGeom>
          <a:ln w="38100" cap="rnd"/>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5400000">
            <a:off x="6523845" y="4142586"/>
            <a:ext cx="142876" cy="1588"/>
          </a:xfrm>
          <a:prstGeom prst="line">
            <a:avLst/>
          </a:prstGeom>
          <a:ln w="38100" cap="rnd"/>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518" y="6345816"/>
            <a:ext cx="2949846" cy="369332"/>
          </a:xfrm>
          <a:prstGeom prst="rect">
            <a:avLst/>
          </a:prstGeom>
          <a:noFill/>
        </p:spPr>
        <p:txBody>
          <a:bodyPr wrap="none" rtlCol="0">
            <a:spAutoFit/>
          </a:bodyPr>
          <a:lstStyle/>
          <a:p>
            <a:r>
              <a:rPr lang="ru-RU" dirty="0" smtClean="0"/>
              <a:t>Создание и развитие ЭВМ</a:t>
            </a:r>
            <a:endParaRPr lang="ru-RU" dirty="0"/>
          </a:p>
        </p:txBody>
      </p:sp>
      <p:sp>
        <p:nvSpPr>
          <p:cNvPr id="12" name="TextBox 11"/>
          <p:cNvSpPr txBox="1"/>
          <p:nvPr/>
        </p:nvSpPr>
        <p:spPr>
          <a:xfrm>
            <a:off x="3000364" y="6345816"/>
            <a:ext cx="3643338" cy="369332"/>
          </a:xfrm>
          <a:prstGeom prst="rect">
            <a:avLst/>
          </a:prstGeom>
          <a:noFill/>
        </p:spPr>
        <p:txBody>
          <a:bodyPr wrap="square" rtlCol="0">
            <a:spAutoFit/>
          </a:bodyPr>
          <a:lstStyle/>
          <a:p>
            <a:r>
              <a:rPr lang="ru-RU" dirty="0" smtClean="0"/>
              <a:t>Создание и развитие сетей ЭВМ</a:t>
            </a:r>
            <a:endParaRPr lang="ru-RU" dirty="0"/>
          </a:p>
        </p:txBody>
      </p:sp>
      <p:cxnSp>
        <p:nvCxnSpPr>
          <p:cNvPr id="14" name="Прямая соединительная линия 13"/>
          <p:cNvCxnSpPr/>
          <p:nvPr/>
        </p:nvCxnSpPr>
        <p:spPr>
          <a:xfrm rot="5400000">
            <a:off x="-143702" y="5143512"/>
            <a:ext cx="1571636"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16200000" flipH="1">
            <a:off x="2205021" y="5143512"/>
            <a:ext cx="1571638" cy="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805496" y="5143512"/>
            <a:ext cx="1571636"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rot="5400000">
            <a:off x="2572530" y="4142586"/>
            <a:ext cx="142876" cy="1588"/>
          </a:xfrm>
          <a:prstGeom prst="line">
            <a:avLst/>
          </a:prstGeom>
          <a:ln w="19050" cap="rnd"/>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rot="5400000">
            <a:off x="1750993" y="5106999"/>
            <a:ext cx="178595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43174" y="5723769"/>
            <a:ext cx="2555636" cy="276999"/>
          </a:xfrm>
          <a:prstGeom prst="rect">
            <a:avLst/>
          </a:prstGeom>
          <a:noFill/>
        </p:spPr>
        <p:txBody>
          <a:bodyPr wrap="none" rtlCol="0">
            <a:spAutoFit/>
          </a:bodyPr>
          <a:lstStyle/>
          <a:p>
            <a:r>
              <a:rPr lang="ru-RU" sz="1200" dirty="0" smtClean="0"/>
              <a:t>Самодельные сети масштаба </a:t>
            </a:r>
            <a:r>
              <a:rPr lang="en-US" sz="1200" dirty="0" smtClean="0"/>
              <a:t>LAN</a:t>
            </a:r>
            <a:endParaRPr lang="ru-RU" sz="1200" dirty="0"/>
          </a:p>
        </p:txBody>
      </p:sp>
      <p:sp>
        <p:nvSpPr>
          <p:cNvPr id="21" name="Левая фигурная скобка 20"/>
          <p:cNvSpPr/>
          <p:nvPr/>
        </p:nvSpPr>
        <p:spPr>
          <a:xfrm rot="16200000">
            <a:off x="1714480" y="4929198"/>
            <a:ext cx="214314" cy="23574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2" name="Левая фигурная скобка 21"/>
          <p:cNvSpPr/>
          <p:nvPr/>
        </p:nvSpPr>
        <p:spPr>
          <a:xfrm rot="16200000">
            <a:off x="4679157" y="4321975"/>
            <a:ext cx="214314" cy="35719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1" name="TextBox 30"/>
          <p:cNvSpPr txBox="1"/>
          <p:nvPr/>
        </p:nvSpPr>
        <p:spPr>
          <a:xfrm>
            <a:off x="3000364" y="5429264"/>
            <a:ext cx="2864567" cy="276999"/>
          </a:xfrm>
          <a:prstGeom prst="rect">
            <a:avLst/>
          </a:prstGeom>
          <a:noFill/>
        </p:spPr>
        <p:txBody>
          <a:bodyPr wrap="none" rtlCol="0">
            <a:spAutoFit/>
          </a:bodyPr>
          <a:lstStyle/>
          <a:p>
            <a:r>
              <a:rPr lang="ru-RU" sz="1200" dirty="0" smtClean="0"/>
              <a:t>Университетские сети масштаба </a:t>
            </a:r>
            <a:r>
              <a:rPr lang="en-US" sz="1200" dirty="0" smtClean="0"/>
              <a:t>WAN</a:t>
            </a:r>
            <a:endParaRPr lang="ru-RU" sz="1200" dirty="0"/>
          </a:p>
        </p:txBody>
      </p:sp>
      <p:sp>
        <p:nvSpPr>
          <p:cNvPr id="32" name="Прямоугольник 31"/>
          <p:cNvSpPr/>
          <p:nvPr/>
        </p:nvSpPr>
        <p:spPr>
          <a:xfrm>
            <a:off x="4071934" y="3643314"/>
            <a:ext cx="1071570" cy="142876"/>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p:cNvSpPr txBox="1"/>
          <p:nvPr/>
        </p:nvSpPr>
        <p:spPr>
          <a:xfrm>
            <a:off x="4071934" y="3366315"/>
            <a:ext cx="1000132" cy="276999"/>
          </a:xfrm>
          <a:prstGeom prst="rect">
            <a:avLst/>
          </a:prstGeom>
          <a:noFill/>
        </p:spPr>
        <p:txBody>
          <a:bodyPr wrap="square" rtlCol="0">
            <a:spAutoFit/>
          </a:bodyPr>
          <a:lstStyle/>
          <a:p>
            <a:pPr algn="ctr"/>
            <a:r>
              <a:rPr lang="en-US" sz="1200" dirty="0" smtClean="0"/>
              <a:t>Ethernet</a:t>
            </a:r>
            <a:endParaRPr lang="ru-RU" sz="1200" dirty="0"/>
          </a:p>
        </p:txBody>
      </p:sp>
      <p:cxnSp>
        <p:nvCxnSpPr>
          <p:cNvPr id="34" name="Прямая со стрелкой 33"/>
          <p:cNvCxnSpPr/>
          <p:nvPr/>
        </p:nvCxnSpPr>
        <p:spPr>
          <a:xfrm>
            <a:off x="5143504" y="3714752"/>
            <a:ext cx="3714776" cy="1588"/>
          </a:xfrm>
          <a:prstGeom prst="straightConnector1">
            <a:avLst/>
          </a:prstGeom>
          <a:ln w="28575">
            <a:headEnd type="oval"/>
            <a:tailEnd type="arrow"/>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5400000">
            <a:off x="4001290" y="4142586"/>
            <a:ext cx="142876" cy="1588"/>
          </a:xfrm>
          <a:prstGeom prst="line">
            <a:avLst/>
          </a:prstGeom>
          <a:ln w="19050" cap="rnd"/>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5400000">
            <a:off x="5072860" y="4142586"/>
            <a:ext cx="142876" cy="1588"/>
          </a:xfrm>
          <a:prstGeom prst="line">
            <a:avLst/>
          </a:prstGeom>
          <a:ln w="19050" cap="rnd"/>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5400000">
            <a:off x="5430050" y="4142586"/>
            <a:ext cx="142876" cy="1588"/>
          </a:xfrm>
          <a:prstGeom prst="line">
            <a:avLst/>
          </a:prstGeom>
          <a:ln w="19050" cap="rnd"/>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5500694" y="3429000"/>
            <a:ext cx="3357586" cy="1588"/>
          </a:xfrm>
          <a:prstGeom prst="straightConnector1">
            <a:avLst/>
          </a:prstGeom>
          <a:ln w="28575">
            <a:headEnd type="oval"/>
            <a:tailEnd type="arrow"/>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357818" y="3143248"/>
            <a:ext cx="1000132" cy="276999"/>
          </a:xfrm>
          <a:prstGeom prst="rect">
            <a:avLst/>
          </a:prstGeom>
          <a:noFill/>
        </p:spPr>
        <p:txBody>
          <a:bodyPr wrap="square" rtlCol="0">
            <a:spAutoFit/>
          </a:bodyPr>
          <a:lstStyle/>
          <a:p>
            <a:pPr algn="ctr"/>
            <a:r>
              <a:rPr lang="en-US" sz="1200" dirty="0" smtClean="0"/>
              <a:t>X.25</a:t>
            </a:r>
            <a:endParaRPr lang="ru-RU" sz="1200" dirty="0"/>
          </a:p>
        </p:txBody>
      </p:sp>
      <p:sp>
        <p:nvSpPr>
          <p:cNvPr id="42" name="TextBox 41"/>
          <p:cNvSpPr txBox="1"/>
          <p:nvPr/>
        </p:nvSpPr>
        <p:spPr>
          <a:xfrm>
            <a:off x="142844" y="3714752"/>
            <a:ext cx="1000132" cy="276999"/>
          </a:xfrm>
          <a:prstGeom prst="rect">
            <a:avLst/>
          </a:prstGeom>
          <a:noFill/>
        </p:spPr>
        <p:txBody>
          <a:bodyPr wrap="square" rtlCol="0">
            <a:spAutoFit/>
          </a:bodyPr>
          <a:lstStyle/>
          <a:p>
            <a:pPr algn="ctr"/>
            <a:r>
              <a:rPr lang="en-US" sz="1200" dirty="0" smtClean="0"/>
              <a:t>1960</a:t>
            </a:r>
            <a:endParaRPr lang="ru-RU" sz="1200" dirty="0"/>
          </a:p>
        </p:txBody>
      </p:sp>
      <p:sp>
        <p:nvSpPr>
          <p:cNvPr id="43" name="TextBox 42"/>
          <p:cNvSpPr txBox="1"/>
          <p:nvPr/>
        </p:nvSpPr>
        <p:spPr>
          <a:xfrm>
            <a:off x="2500298" y="3714752"/>
            <a:ext cx="1000132" cy="276999"/>
          </a:xfrm>
          <a:prstGeom prst="rect">
            <a:avLst/>
          </a:prstGeom>
          <a:noFill/>
        </p:spPr>
        <p:txBody>
          <a:bodyPr wrap="square" rtlCol="0">
            <a:spAutoFit/>
          </a:bodyPr>
          <a:lstStyle/>
          <a:p>
            <a:pPr algn="ctr"/>
            <a:r>
              <a:rPr lang="en-US" sz="1200" b="1" dirty="0" smtClean="0"/>
              <a:t>1970</a:t>
            </a:r>
            <a:endParaRPr lang="ru-RU" sz="1200" b="1" dirty="0"/>
          </a:p>
        </p:txBody>
      </p:sp>
      <p:sp>
        <p:nvSpPr>
          <p:cNvPr id="44" name="TextBox 43"/>
          <p:cNvSpPr txBox="1"/>
          <p:nvPr/>
        </p:nvSpPr>
        <p:spPr>
          <a:xfrm>
            <a:off x="4286248" y="3786190"/>
            <a:ext cx="1000132" cy="276999"/>
          </a:xfrm>
          <a:prstGeom prst="rect">
            <a:avLst/>
          </a:prstGeom>
          <a:noFill/>
        </p:spPr>
        <p:txBody>
          <a:bodyPr wrap="square" rtlCol="0">
            <a:spAutoFit/>
          </a:bodyPr>
          <a:lstStyle/>
          <a:p>
            <a:pPr algn="ctr"/>
            <a:r>
              <a:rPr lang="en-US" sz="1200" dirty="0" smtClean="0"/>
              <a:t>1975</a:t>
            </a:r>
            <a:endParaRPr lang="ru-RU" sz="1200" dirty="0"/>
          </a:p>
        </p:txBody>
      </p:sp>
      <p:cxnSp>
        <p:nvCxnSpPr>
          <p:cNvPr id="45" name="Прямая соединительная линия 44"/>
          <p:cNvCxnSpPr/>
          <p:nvPr/>
        </p:nvCxnSpPr>
        <p:spPr>
          <a:xfrm rot="5400000">
            <a:off x="4715670" y="4142586"/>
            <a:ext cx="142876" cy="1588"/>
          </a:xfrm>
          <a:prstGeom prst="line">
            <a:avLst/>
          </a:prstGeom>
          <a:ln w="19050" cap="rnd"/>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rot="5400000">
            <a:off x="4358480" y="4142586"/>
            <a:ext cx="142876" cy="1588"/>
          </a:xfrm>
          <a:prstGeom prst="line">
            <a:avLst/>
          </a:prstGeom>
          <a:ln w="19050" cap="rnd"/>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rot="5400000">
            <a:off x="3644100" y="4142586"/>
            <a:ext cx="142876" cy="1588"/>
          </a:xfrm>
          <a:prstGeom prst="line">
            <a:avLst/>
          </a:prstGeom>
          <a:ln w="19050" cap="rnd"/>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rot="5400000">
            <a:off x="3286910" y="4142586"/>
            <a:ext cx="142876" cy="1588"/>
          </a:xfrm>
          <a:prstGeom prst="line">
            <a:avLst/>
          </a:prstGeom>
          <a:ln w="19050" cap="rnd"/>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rot="5400000">
            <a:off x="5787240" y="4142586"/>
            <a:ext cx="142876" cy="1588"/>
          </a:xfrm>
          <a:prstGeom prst="line">
            <a:avLst/>
          </a:prstGeom>
          <a:ln w="19050" cap="rnd"/>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rot="5400000">
            <a:off x="6144430" y="4142586"/>
            <a:ext cx="142876" cy="1588"/>
          </a:xfrm>
          <a:prstGeom prst="line">
            <a:avLst/>
          </a:prstGeom>
          <a:ln w="19050" cap="rnd"/>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4429124" y="3000372"/>
            <a:ext cx="4429156" cy="1588"/>
          </a:xfrm>
          <a:prstGeom prst="straightConnector1">
            <a:avLst/>
          </a:prstGeom>
          <a:ln w="28575">
            <a:headEnd type="oval"/>
            <a:tailEnd type="arrow"/>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071934" y="2428868"/>
            <a:ext cx="3214710" cy="461665"/>
          </a:xfrm>
          <a:prstGeom prst="rect">
            <a:avLst/>
          </a:prstGeom>
          <a:noFill/>
        </p:spPr>
        <p:txBody>
          <a:bodyPr wrap="square" rtlCol="0">
            <a:spAutoFit/>
          </a:bodyPr>
          <a:lstStyle/>
          <a:p>
            <a:pPr algn="ctr"/>
            <a:r>
              <a:rPr lang="ru-RU" sz="1200" dirty="0" smtClean="0"/>
              <a:t>«</a:t>
            </a:r>
            <a:r>
              <a:rPr lang="en-US" sz="1200" dirty="0" smtClean="0"/>
              <a:t>A Protocol for Packet Network Intercommunication</a:t>
            </a:r>
            <a:r>
              <a:rPr lang="ru-RU" sz="1200" dirty="0" smtClean="0"/>
              <a:t>»</a:t>
            </a:r>
            <a:endParaRPr lang="ru-RU" sz="1200" dirty="0"/>
          </a:p>
        </p:txBody>
      </p:sp>
      <p:cxnSp>
        <p:nvCxnSpPr>
          <p:cNvPr id="54" name="Прямая соединительная линия 53"/>
          <p:cNvCxnSpPr/>
          <p:nvPr/>
        </p:nvCxnSpPr>
        <p:spPr>
          <a:xfrm rot="5400000">
            <a:off x="3751257" y="4679165"/>
            <a:ext cx="642148"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071934" y="4786322"/>
            <a:ext cx="901337" cy="276999"/>
          </a:xfrm>
          <a:prstGeom prst="rect">
            <a:avLst/>
          </a:prstGeom>
          <a:noFill/>
        </p:spPr>
        <p:txBody>
          <a:bodyPr wrap="none" rtlCol="0">
            <a:spAutoFit/>
          </a:bodyPr>
          <a:lstStyle/>
          <a:p>
            <a:r>
              <a:rPr lang="en-US" sz="1200" dirty="0" smtClean="0"/>
              <a:t>CYCLADES</a:t>
            </a:r>
            <a:endParaRPr lang="ru-RU" sz="1200" dirty="0"/>
          </a:p>
        </p:txBody>
      </p:sp>
      <p:cxnSp>
        <p:nvCxnSpPr>
          <p:cNvPr id="59" name="Прямая соединительная линия 58"/>
          <p:cNvCxnSpPr/>
          <p:nvPr/>
        </p:nvCxnSpPr>
        <p:spPr>
          <a:xfrm rot="5400000">
            <a:off x="2857885" y="4857363"/>
            <a:ext cx="1000132"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428992" y="5072074"/>
            <a:ext cx="1545295" cy="276999"/>
          </a:xfrm>
          <a:prstGeom prst="rect">
            <a:avLst/>
          </a:prstGeom>
          <a:noFill/>
        </p:spPr>
        <p:txBody>
          <a:bodyPr wrap="none" rtlCol="0">
            <a:spAutoFit/>
          </a:bodyPr>
          <a:lstStyle/>
          <a:p>
            <a:r>
              <a:rPr lang="en-US" sz="1200" dirty="0" err="1" smtClean="0"/>
              <a:t>ARPAnet</a:t>
            </a:r>
            <a:r>
              <a:rPr lang="en-US" sz="1200" dirty="0" smtClean="0"/>
              <a:t> (20 </a:t>
            </a:r>
            <a:r>
              <a:rPr lang="ru-RU" sz="1200" dirty="0" smtClean="0"/>
              <a:t>узлов)</a:t>
            </a:r>
            <a:endParaRPr lang="ru-RU" sz="1200" dirty="0"/>
          </a:p>
        </p:txBody>
      </p:sp>
      <p:cxnSp>
        <p:nvCxnSpPr>
          <p:cNvPr id="64" name="Прямая соединительная линия 63"/>
          <p:cNvCxnSpPr/>
          <p:nvPr/>
        </p:nvCxnSpPr>
        <p:spPr>
          <a:xfrm rot="5400000">
            <a:off x="6930248" y="4142586"/>
            <a:ext cx="142876" cy="1588"/>
          </a:xfrm>
          <a:prstGeom prst="line">
            <a:avLst/>
          </a:prstGeom>
          <a:ln cap="rnd"/>
          <a:effectLst>
            <a:glow rad="101600">
              <a:schemeClr val="accent1">
                <a:satMod val="175000"/>
                <a:alpha val="40000"/>
              </a:schemeClr>
            </a:glow>
            <a:outerShdw blurRad="57150" dist="38100" dir="5400000" algn="ctr" rotWithShape="0">
              <a:schemeClr val="dk1">
                <a:shade val="9000"/>
                <a:satMod val="105000"/>
                <a:alpha val="48000"/>
              </a:schemeClr>
            </a:outerShdw>
          </a:effectLst>
        </p:spPr>
        <p:style>
          <a:lnRef idx="3">
            <a:schemeClr val="dk1"/>
          </a:lnRef>
          <a:fillRef idx="0">
            <a:schemeClr val="dk1"/>
          </a:fillRef>
          <a:effectRef idx="2">
            <a:schemeClr val="dk1"/>
          </a:effectRef>
          <a:fontRef idx="minor">
            <a:schemeClr val="tx1"/>
          </a:fontRef>
        </p:style>
      </p:cxnSp>
      <p:cxnSp>
        <p:nvCxnSpPr>
          <p:cNvPr id="65" name="Прямая со стрелкой 64"/>
          <p:cNvCxnSpPr/>
          <p:nvPr/>
        </p:nvCxnSpPr>
        <p:spPr>
          <a:xfrm>
            <a:off x="7000892" y="2285992"/>
            <a:ext cx="1857388" cy="1588"/>
          </a:xfrm>
          <a:prstGeom prst="straightConnector1">
            <a:avLst/>
          </a:prstGeom>
          <a:ln w="28575">
            <a:headEnd type="oval"/>
            <a:tailEnd type="arrow"/>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072198" y="3786190"/>
            <a:ext cx="1000132" cy="276999"/>
          </a:xfrm>
          <a:prstGeom prst="rect">
            <a:avLst/>
          </a:prstGeom>
          <a:noFill/>
        </p:spPr>
        <p:txBody>
          <a:bodyPr wrap="square" rtlCol="0">
            <a:spAutoFit/>
          </a:bodyPr>
          <a:lstStyle/>
          <a:p>
            <a:pPr algn="ctr"/>
            <a:r>
              <a:rPr lang="en-US" sz="1200" b="1" dirty="0" smtClean="0"/>
              <a:t>19</a:t>
            </a:r>
            <a:r>
              <a:rPr lang="ru-RU" sz="1200" b="1" dirty="0" smtClean="0"/>
              <a:t>80</a:t>
            </a:r>
            <a:endParaRPr lang="ru-RU" sz="1200" b="1" dirty="0"/>
          </a:p>
        </p:txBody>
      </p:sp>
      <p:sp>
        <p:nvSpPr>
          <p:cNvPr id="67" name="TextBox 66"/>
          <p:cNvSpPr txBox="1"/>
          <p:nvPr/>
        </p:nvSpPr>
        <p:spPr>
          <a:xfrm>
            <a:off x="6858016" y="2000240"/>
            <a:ext cx="500066" cy="276999"/>
          </a:xfrm>
          <a:prstGeom prst="rect">
            <a:avLst/>
          </a:prstGeom>
          <a:noFill/>
        </p:spPr>
        <p:txBody>
          <a:bodyPr wrap="square" rtlCol="0">
            <a:spAutoFit/>
          </a:bodyPr>
          <a:lstStyle/>
          <a:p>
            <a:pPr algn="ctr"/>
            <a:r>
              <a:rPr lang="en-US" sz="1200" dirty="0" smtClean="0"/>
              <a:t>IPv4</a:t>
            </a:r>
            <a:endParaRPr lang="ru-RU" sz="1200" dirty="0"/>
          </a:p>
        </p:txBody>
      </p:sp>
      <p:sp>
        <p:nvSpPr>
          <p:cNvPr id="72" name="TextBox 71"/>
          <p:cNvSpPr txBox="1"/>
          <p:nvPr/>
        </p:nvSpPr>
        <p:spPr>
          <a:xfrm>
            <a:off x="6572264" y="6143644"/>
            <a:ext cx="2571736" cy="646331"/>
          </a:xfrm>
          <a:prstGeom prst="rect">
            <a:avLst/>
          </a:prstGeom>
          <a:noFill/>
        </p:spPr>
        <p:txBody>
          <a:bodyPr wrap="square" rtlCol="0">
            <a:spAutoFit/>
          </a:bodyPr>
          <a:lstStyle/>
          <a:p>
            <a:r>
              <a:rPr lang="ru-RU" dirty="0" smtClean="0"/>
              <a:t>Создание и развитие сети сетей ЭВМ</a:t>
            </a:r>
            <a:endParaRPr lang="ru-RU" dirty="0"/>
          </a:p>
        </p:txBody>
      </p:sp>
      <p:sp>
        <p:nvSpPr>
          <p:cNvPr id="73" name="Левая фигурная скобка 72"/>
          <p:cNvSpPr/>
          <p:nvPr/>
        </p:nvSpPr>
        <p:spPr>
          <a:xfrm rot="16200000">
            <a:off x="7893868" y="4707741"/>
            <a:ext cx="142876" cy="27860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476250"/>
            <a:ext cx="7772400" cy="941388"/>
          </a:xfrm>
        </p:spPr>
        <p:txBody>
          <a:bodyPr/>
          <a:lstStyle/>
          <a:p>
            <a:pPr eaLnBrk="1" hangingPunct="1"/>
            <a:r>
              <a:rPr kumimoji="0" lang="ru-RU" sz="3200" b="1" smtClean="0">
                <a:latin typeface="Times New Roman" pitchFamily="18" charset="0"/>
                <a:cs typeface="Times New Roman" pitchFamily="18" charset="0"/>
              </a:rPr>
              <a:t>Особенности передачи речи по IP-сетям</a:t>
            </a:r>
            <a:r>
              <a:rPr kumimoji="0" lang="ru-RU" sz="3200" smtClean="0">
                <a:cs typeface="Times New Roman" pitchFamily="18" charset="0"/>
              </a:rPr>
              <a:t> </a:t>
            </a:r>
          </a:p>
        </p:txBody>
      </p:sp>
      <p:sp>
        <p:nvSpPr>
          <p:cNvPr id="20483" name="Содержимое 8"/>
          <p:cNvSpPr>
            <a:spLocks noGrp="1"/>
          </p:cNvSpPr>
          <p:nvPr>
            <p:ph sz="quarter" idx="1"/>
          </p:nvPr>
        </p:nvSpPr>
        <p:spPr>
          <a:xfrm>
            <a:off x="1000125" y="1857375"/>
            <a:ext cx="7772400" cy="3625850"/>
          </a:xfrm>
        </p:spPr>
        <p:txBody>
          <a:bodyPr/>
          <a:lstStyle/>
          <a:p>
            <a:pPr eaLnBrk="1" hangingPunct="1">
              <a:lnSpc>
                <a:spcPct val="150000"/>
              </a:lnSpc>
            </a:pPr>
            <a:r>
              <a:rPr kumimoji="0" lang="ru-RU" dirty="0" smtClean="0">
                <a:cs typeface="Arial" charset="0"/>
              </a:rPr>
              <a:t>Задержки и вариация задержки</a:t>
            </a:r>
          </a:p>
          <a:p>
            <a:pPr eaLnBrk="1" hangingPunct="1">
              <a:lnSpc>
                <a:spcPct val="150000"/>
              </a:lnSpc>
            </a:pPr>
            <a:r>
              <a:rPr kumimoji="0" lang="ru-RU" dirty="0" smtClean="0">
                <a:cs typeface="Arial" charset="0"/>
              </a:rPr>
              <a:t>Процент потерь пакетов</a:t>
            </a:r>
          </a:p>
          <a:p>
            <a:pPr eaLnBrk="1" hangingPunct="1">
              <a:lnSpc>
                <a:spcPct val="150000"/>
              </a:lnSpc>
            </a:pPr>
            <a:r>
              <a:rPr kumimoji="0" lang="ru-RU" dirty="0" smtClean="0">
                <a:cs typeface="Arial" charset="0"/>
              </a:rPr>
              <a:t>Критичность </a:t>
            </a:r>
            <a:r>
              <a:rPr kumimoji="0" lang="ru-RU" dirty="0" err="1" smtClean="0">
                <a:cs typeface="Arial" charset="0"/>
              </a:rPr>
              <a:t>эхоподавления</a:t>
            </a:r>
            <a:endParaRPr kumimoji="0" lang="ru-RU" dirty="0" smtClean="0">
              <a:cs typeface="Arial" charset="0"/>
            </a:endParaRPr>
          </a:p>
          <a:p>
            <a:pPr eaLnBrk="1" hangingPunct="1">
              <a:lnSpc>
                <a:spcPct val="150000"/>
              </a:lnSpc>
            </a:pPr>
            <a:r>
              <a:rPr kumimoji="0" lang="ru-RU" dirty="0" smtClean="0">
                <a:cs typeface="Arial" charset="0"/>
              </a:rPr>
              <a:t>Новые принципы кодирования речи</a:t>
            </a:r>
          </a:p>
          <a:p>
            <a:pPr eaLnBrk="1" hangingPunct="1">
              <a:lnSpc>
                <a:spcPct val="150000"/>
              </a:lnSpc>
            </a:pPr>
            <a:r>
              <a:rPr kumimoji="0" lang="ru-RU" dirty="0" smtClean="0">
                <a:cs typeface="Arial" charset="0"/>
              </a:rPr>
              <a:t>Проблемы передачи </a:t>
            </a:r>
            <a:r>
              <a:rPr kumimoji="0" lang="en-US" dirty="0" smtClean="0">
                <a:cs typeface="Arial" charset="0"/>
              </a:rPr>
              <a:t>DTMF </a:t>
            </a:r>
            <a:r>
              <a:rPr kumimoji="0" lang="ru-RU" dirty="0" smtClean="0">
                <a:cs typeface="Arial" charset="0"/>
              </a:rPr>
              <a:t>и </a:t>
            </a:r>
            <a:r>
              <a:rPr kumimoji="0" lang="en-US" dirty="0" smtClean="0">
                <a:cs typeface="Arial" charset="0"/>
              </a:rPr>
              <a:t>FAX</a:t>
            </a:r>
            <a:endParaRPr kumimoji="0" lang="ru-RU" dirty="0" smtClean="0">
              <a:cs typeface="Arial" charset="0"/>
            </a:endParaRPr>
          </a:p>
        </p:txBody>
      </p:sp>
      <p:sp>
        <p:nvSpPr>
          <p:cNvPr id="20484" name="Text Box 5"/>
          <p:cNvSpPr txBox="1">
            <a:spLocks noChangeArrowheads="1"/>
          </p:cNvSpPr>
          <p:nvPr/>
        </p:nvSpPr>
        <p:spPr bwMode="auto">
          <a:xfrm>
            <a:off x="1370013" y="2263775"/>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ct val="50000"/>
              </a:spcBef>
            </a:pPr>
            <a:endParaRPr kumimoji="1" lang="ru-RU" sz="2000">
              <a:solidFill>
                <a:srgbClr val="000000"/>
              </a:solidFill>
              <a:latin typeface="Times New Roman" pitchFamily="18" charset="0"/>
            </a:endParaRPr>
          </a:p>
        </p:txBody>
      </p:sp>
      <p:sp>
        <p:nvSpPr>
          <p:cNvPr id="20485" name="Номер слайда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103EB943-0D78-472A-965D-34C8BFA321CC}" type="slidenum">
              <a:rPr lang="ru-RU">
                <a:cs typeface="Arial" charset="0"/>
              </a:rPr>
              <a:pPr/>
              <a:t>100</a:t>
            </a:fld>
            <a:endParaRPr lang="ru-RU">
              <a:cs typeface="Arial" charset="0"/>
            </a:endParaRPr>
          </a:p>
        </p:txBody>
      </p:sp>
    </p:spTree>
    <p:extLst>
      <p:ext uri="{BB962C8B-B14F-4D97-AF65-F5344CB8AC3E}">
        <p14:creationId xmlns:p14="http://schemas.microsoft.com/office/powerpoint/2010/main" val="2308817570"/>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r>
              <a:rPr kumimoji="0" lang="ru-RU" smtClean="0">
                <a:cs typeface="Arial" charset="0"/>
              </a:rPr>
              <a:t>Задержки</a:t>
            </a:r>
          </a:p>
        </p:txBody>
      </p:sp>
      <p:sp>
        <p:nvSpPr>
          <p:cNvPr id="21507" name="Содержимое 2"/>
          <p:cNvSpPr>
            <a:spLocks noGrp="1"/>
          </p:cNvSpPr>
          <p:nvPr>
            <p:ph sz="quarter" idx="1"/>
          </p:nvPr>
        </p:nvSpPr>
        <p:spPr>
          <a:xfrm>
            <a:off x="928688" y="1571625"/>
            <a:ext cx="7772400" cy="3838575"/>
          </a:xfrm>
        </p:spPr>
        <p:txBody>
          <a:bodyPr/>
          <a:lstStyle/>
          <a:p>
            <a:pPr>
              <a:lnSpc>
                <a:spcPct val="200000"/>
              </a:lnSpc>
            </a:pPr>
            <a:r>
              <a:rPr kumimoji="0" lang="ru-RU" b="1" i="1" smtClean="0">
                <a:cs typeface="Arial" charset="0"/>
              </a:rPr>
              <a:t>Задержка (время запаздывания) - </a:t>
            </a:r>
            <a:r>
              <a:rPr kumimoji="0" lang="ru-RU" i="1" smtClean="0">
                <a:cs typeface="Arial" charset="0"/>
              </a:rPr>
              <a:t>Промежуток времени, затрачиваемый на то, чтобы речевой сигнал прошел расстояние от говорящего до слушающего</a:t>
            </a:r>
          </a:p>
        </p:txBody>
      </p:sp>
      <p:sp>
        <p:nvSpPr>
          <p:cNvPr id="21508"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5F3CEF81-9014-43D6-AF79-F20D2C3B69C4}" type="slidenum">
              <a:rPr lang="ru-RU">
                <a:cs typeface="Arial" charset="0"/>
              </a:rPr>
              <a:pPr/>
              <a:t>101</a:t>
            </a:fld>
            <a:endParaRPr lang="ru-RU">
              <a:cs typeface="Arial" charset="0"/>
            </a:endParaRPr>
          </a:p>
        </p:txBody>
      </p:sp>
    </p:spTree>
    <p:extLst>
      <p:ext uri="{BB962C8B-B14F-4D97-AF65-F5344CB8AC3E}">
        <p14:creationId xmlns:p14="http://schemas.microsoft.com/office/powerpoint/2010/main" val="27685412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Номер слайда 2"/>
          <p:cNvSpPr>
            <a:spLocks noGrp="1"/>
          </p:cNvSpPr>
          <p:nvPr>
            <p:ph type="sldNum" sz="quarter" idx="12"/>
          </p:nvPr>
        </p:nvSpPr>
        <p:spPr bwMode="auto">
          <a:xfrm>
            <a:off x="6172200" y="6191250"/>
            <a:ext cx="24765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32F90C4-B309-49E7-952A-17B147688F7D}" type="slidenum">
              <a:rPr lang="ru-RU">
                <a:solidFill>
                  <a:srgbClr val="696464"/>
                </a:solidFill>
                <a:latin typeface="Cambria" pitchFamily="18" charset="0"/>
              </a:rPr>
              <a:pPr algn="r" eaLnBrk="1" hangingPunct="1"/>
              <a:t>102</a:t>
            </a:fld>
            <a:endParaRPr lang="ru-RU">
              <a:solidFill>
                <a:srgbClr val="696464"/>
              </a:solidFill>
              <a:latin typeface="Cambria" pitchFamily="18" charset="0"/>
            </a:endParaRPr>
          </a:p>
        </p:txBody>
      </p:sp>
      <p:sp>
        <p:nvSpPr>
          <p:cNvPr id="98306" name="Rectangle 2"/>
          <p:cNvSpPr>
            <a:spLocks noGrp="1" noChangeArrowheads="1"/>
          </p:cNvSpPr>
          <p:nvPr>
            <p:ph type="title"/>
          </p:nvPr>
        </p:nvSpPr>
        <p:spPr>
          <a:xfrm>
            <a:off x="428625" y="-142875"/>
            <a:ext cx="7772400" cy="1143000"/>
          </a:xfrm>
        </p:spPr>
        <p:txBody>
          <a:bodyPr/>
          <a:lstStyle/>
          <a:p>
            <a:r>
              <a:rPr kumimoji="0" lang="ru-RU" smtClean="0">
                <a:cs typeface="Arial" charset="0"/>
              </a:rPr>
              <a:t>Задержки</a:t>
            </a:r>
          </a:p>
        </p:txBody>
      </p:sp>
      <p:sp>
        <p:nvSpPr>
          <p:cNvPr id="98307" name="Rectangle 3"/>
          <p:cNvSpPr>
            <a:spLocks noChangeArrowheads="1"/>
          </p:cNvSpPr>
          <p:nvPr/>
        </p:nvSpPr>
        <p:spPr bwMode="auto">
          <a:xfrm>
            <a:off x="654050" y="1268413"/>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2400">
                <a:solidFill>
                  <a:srgbClr val="000000"/>
                </a:solidFill>
                <a:latin typeface="Times New Roman" pitchFamily="18" charset="0"/>
                <a:cs typeface="Times New Roman" pitchFamily="18" charset="0"/>
              </a:rPr>
              <a:t>1-й уровень - до 200 мс - отличное качество связи. Для сравнения, в ТФОП допустимы задержки до 150-200 мс.</a:t>
            </a:r>
            <a:endParaRPr lang="ru-RU" sz="2400">
              <a:solidFill>
                <a:srgbClr val="000000"/>
              </a:solidFill>
              <a:latin typeface="Times New Roman" pitchFamily="18" charset="0"/>
            </a:endParaRPr>
          </a:p>
        </p:txBody>
      </p:sp>
      <p:sp>
        <p:nvSpPr>
          <p:cNvPr id="98308" name="Rectangle 4"/>
          <p:cNvSpPr>
            <a:spLocks noChangeArrowheads="1"/>
          </p:cNvSpPr>
          <p:nvPr/>
        </p:nvSpPr>
        <p:spPr bwMode="auto">
          <a:xfrm>
            <a:off x="735013" y="2668588"/>
            <a:ext cx="8229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ru-RU" sz="2400">
                <a:solidFill>
                  <a:srgbClr val="000000"/>
                </a:solidFill>
                <a:latin typeface="Times New Roman" pitchFamily="18" charset="0"/>
                <a:cs typeface="Times New Roman" pitchFamily="18" charset="0"/>
              </a:rPr>
              <a:t>2- й уровень - до 400 мс - считается хорошим качеством связи. Если задержки постоянно удерживаются на верхней границе 2-го уровня (на 400 мс.), то не рекомендуется использовать эту связь для деловых переговоров.</a:t>
            </a:r>
          </a:p>
        </p:txBody>
      </p:sp>
      <p:sp>
        <p:nvSpPr>
          <p:cNvPr id="98309" name="Rectangle 5"/>
          <p:cNvSpPr>
            <a:spLocks noChangeArrowheads="1"/>
          </p:cNvSpPr>
          <p:nvPr/>
        </p:nvSpPr>
        <p:spPr bwMode="auto">
          <a:xfrm>
            <a:off x="762000" y="4724400"/>
            <a:ext cx="80343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ru-RU" sz="2400">
                <a:solidFill>
                  <a:srgbClr val="000000"/>
                </a:solidFill>
                <a:latin typeface="Times New Roman" pitchFamily="18" charset="0"/>
                <a:cs typeface="Times New Roman" pitchFamily="18" charset="0"/>
              </a:rPr>
              <a:t>3-й уровень - до 700 мс - считается приемлемым качеством связи для ведения неделовых переговоров. Такое качество связи возможно также при передаче пакетов по спутниковой связи.</a:t>
            </a:r>
            <a:r>
              <a:rPr lang="ru-RU" sz="2400">
                <a:solidFill>
                  <a:srgbClr val="000000"/>
                </a:solidFill>
                <a:latin typeface="Times New Roman" pitchFamily="18" charset="0"/>
              </a:rPr>
              <a:t> </a:t>
            </a:r>
          </a:p>
        </p:txBody>
      </p:sp>
    </p:spTree>
    <p:extLst>
      <p:ext uri="{BB962C8B-B14F-4D97-AF65-F5344CB8AC3E}">
        <p14:creationId xmlns:p14="http://schemas.microsoft.com/office/powerpoint/2010/main" val="270059029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iterate type="lt">
                                    <p:tmPct val="100000"/>
                                  </p:iterate>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75" fill="hold"/>
                                        <p:tgtEl>
                                          <p:spTgt spid="98306"/>
                                        </p:tgtEl>
                                        <p:attrNameLst>
                                          <p:attrName>ppt_x</p:attrName>
                                        </p:attrNameLst>
                                      </p:cBhvr>
                                      <p:tavLst>
                                        <p:tav tm="0">
                                          <p:val>
                                            <p:strVal val="#ppt_x"/>
                                          </p:val>
                                        </p:tav>
                                        <p:tav tm="100000">
                                          <p:val>
                                            <p:strVal val="#ppt_x"/>
                                          </p:val>
                                        </p:tav>
                                      </p:tavLst>
                                    </p:anim>
                                    <p:anim calcmode="lin" valueType="num">
                                      <p:cBhvr additive="base">
                                        <p:cTn id="8" dur="75" fill="hold"/>
                                        <p:tgtEl>
                                          <p:spTgt spid="9830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98307"/>
                                        </p:tgtEl>
                                        <p:attrNameLst>
                                          <p:attrName>style.visibility</p:attrName>
                                        </p:attrNameLst>
                                      </p:cBhvr>
                                      <p:to>
                                        <p:strVal val="visible"/>
                                      </p:to>
                                    </p:set>
                                    <p:animEffect transition="in" filter="blinds(vertical)">
                                      <p:cBhvr>
                                        <p:cTn id="13" dur="500"/>
                                        <p:tgtEl>
                                          <p:spTgt spid="983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98308"/>
                                        </p:tgtEl>
                                        <p:attrNameLst>
                                          <p:attrName>style.visibility</p:attrName>
                                        </p:attrNameLst>
                                      </p:cBhvr>
                                      <p:to>
                                        <p:strVal val="visible"/>
                                      </p:to>
                                    </p:set>
                                    <p:animEffect transition="in" filter="blinds(vertical)">
                                      <p:cBhvr>
                                        <p:cTn id="18" dur="500"/>
                                        <p:tgtEl>
                                          <p:spTgt spid="9830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98309"/>
                                        </p:tgtEl>
                                        <p:attrNameLst>
                                          <p:attrName>style.visibility</p:attrName>
                                        </p:attrNameLst>
                                      </p:cBhvr>
                                      <p:to>
                                        <p:strVal val="visible"/>
                                      </p:to>
                                    </p:set>
                                    <p:animEffect transition="in" filter="blinds(vertical)">
                                      <p:cBhvr>
                                        <p:cTn id="23" dur="5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P spid="98307" grpId="0" autoUpdateAnimBg="0"/>
      <p:bldP spid="98308" grpId="0" autoUpdateAnimBg="0"/>
      <p:bldP spid="98309"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63650" y="933450"/>
            <a:ext cx="7772400" cy="946150"/>
          </a:xfrm>
        </p:spPr>
        <p:txBody>
          <a:bodyPr/>
          <a:lstStyle/>
          <a:p>
            <a:pPr eaLnBrk="1" hangingPunct="1"/>
            <a:r>
              <a:rPr kumimoji="0" lang="ru-RU" sz="2500" b="1" smtClean="0">
                <a:latin typeface="Times New Roman" pitchFamily="18" charset="0"/>
                <a:cs typeface="Arial" charset="0"/>
              </a:rPr>
              <a:t>Причины возникновения задержек и </a:t>
            </a:r>
            <a:r>
              <a:rPr kumimoji="0" lang="en-US" sz="2500" b="1" smtClean="0">
                <a:latin typeface="Times New Roman" pitchFamily="18" charset="0"/>
                <a:cs typeface="Arial" charset="0"/>
              </a:rPr>
              <a:t/>
            </a:r>
            <a:br>
              <a:rPr kumimoji="0" lang="en-US" sz="2500" b="1" smtClean="0">
                <a:latin typeface="Times New Roman" pitchFamily="18" charset="0"/>
                <a:cs typeface="Arial" charset="0"/>
              </a:rPr>
            </a:br>
            <a:r>
              <a:rPr kumimoji="0" lang="ru-RU" sz="2500" b="1" smtClean="0">
                <a:latin typeface="Times New Roman" pitchFamily="18" charset="0"/>
                <a:cs typeface="Arial" charset="0"/>
              </a:rPr>
              <a:t>способы их уменьшения</a:t>
            </a:r>
          </a:p>
        </p:txBody>
      </p:sp>
      <p:sp>
        <p:nvSpPr>
          <p:cNvPr id="23555" name="Text Box 3"/>
          <p:cNvSpPr txBox="1">
            <a:spLocks noChangeArrowheads="1"/>
          </p:cNvSpPr>
          <p:nvPr/>
        </p:nvSpPr>
        <p:spPr bwMode="auto">
          <a:xfrm>
            <a:off x="714375" y="2071688"/>
            <a:ext cx="8229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spcBef>
                <a:spcPct val="50000"/>
              </a:spcBef>
              <a:buFont typeface="Wingdings" pitchFamily="2" charset="2"/>
              <a:buChar char="Ø"/>
            </a:pPr>
            <a:r>
              <a:rPr kumimoji="1" lang="ru-RU" sz="2400" dirty="0">
                <a:solidFill>
                  <a:srgbClr val="000000"/>
                </a:solidFill>
                <a:latin typeface="Times New Roman" pitchFamily="18" charset="0"/>
              </a:rPr>
              <a:t>Влияние сети</a:t>
            </a:r>
            <a:r>
              <a:rPr kumimoji="1" lang="en-US" sz="2400" dirty="0">
                <a:solidFill>
                  <a:srgbClr val="000000"/>
                </a:solidFill>
                <a:latin typeface="Times New Roman" pitchFamily="18" charset="0"/>
              </a:rPr>
              <a:t> (</a:t>
            </a:r>
            <a:r>
              <a:rPr kumimoji="1" lang="ru-RU" sz="2400" dirty="0">
                <a:solidFill>
                  <a:srgbClr val="000000"/>
                </a:solidFill>
                <a:latin typeface="Times New Roman" pitchFamily="18" charset="0"/>
              </a:rPr>
              <a:t>сетевые узлы) </a:t>
            </a:r>
          </a:p>
          <a:p>
            <a:pPr eaLnBrk="1" hangingPunct="1">
              <a:lnSpc>
                <a:spcPct val="150000"/>
              </a:lnSpc>
              <a:spcBef>
                <a:spcPct val="50000"/>
              </a:spcBef>
              <a:buFont typeface="Wingdings" pitchFamily="2" charset="2"/>
              <a:buChar char="Ø"/>
            </a:pPr>
            <a:r>
              <a:rPr kumimoji="1" lang="ru-RU" sz="2400" dirty="0">
                <a:solidFill>
                  <a:srgbClr val="000000"/>
                </a:solidFill>
                <a:latin typeface="Times New Roman" pitchFamily="18" charset="0"/>
              </a:rPr>
              <a:t>Влияние операционной системы (</a:t>
            </a:r>
            <a:r>
              <a:rPr kumimoji="1" lang="en-US" sz="2400" dirty="0">
                <a:solidFill>
                  <a:srgbClr val="000000"/>
                </a:solidFill>
                <a:latin typeface="Times New Roman" pitchFamily="18" charset="0"/>
              </a:rPr>
              <a:t>DSP</a:t>
            </a:r>
            <a:r>
              <a:rPr kumimoji="1" lang="ru-RU" sz="2400" dirty="0">
                <a:solidFill>
                  <a:srgbClr val="000000"/>
                </a:solidFill>
                <a:latin typeface="Times New Roman" pitchFamily="18" charset="0"/>
              </a:rPr>
              <a:t>)</a:t>
            </a:r>
          </a:p>
          <a:p>
            <a:pPr eaLnBrk="1" hangingPunct="1">
              <a:lnSpc>
                <a:spcPct val="150000"/>
              </a:lnSpc>
              <a:spcBef>
                <a:spcPct val="50000"/>
              </a:spcBef>
              <a:buFont typeface="Wingdings" pitchFamily="2" charset="2"/>
              <a:buChar char="Ø"/>
            </a:pPr>
            <a:r>
              <a:rPr kumimoji="1" lang="ru-RU" sz="2400" dirty="0">
                <a:solidFill>
                  <a:srgbClr val="000000"/>
                </a:solidFill>
                <a:latin typeface="Times New Roman" pitchFamily="18" charset="0"/>
              </a:rPr>
              <a:t>Влияние </a:t>
            </a:r>
            <a:r>
              <a:rPr kumimoji="1" lang="ru-RU" sz="2400" dirty="0" err="1">
                <a:solidFill>
                  <a:srgbClr val="000000"/>
                </a:solidFill>
                <a:latin typeface="Times New Roman" pitchFamily="18" charset="0"/>
              </a:rPr>
              <a:t>джиттер</a:t>
            </a:r>
            <a:r>
              <a:rPr kumimoji="1" lang="ru-RU" sz="2400" dirty="0">
                <a:solidFill>
                  <a:srgbClr val="000000"/>
                </a:solidFill>
                <a:latin typeface="Times New Roman" pitchFamily="18" charset="0"/>
              </a:rPr>
              <a:t>-буфера</a:t>
            </a:r>
            <a:r>
              <a:rPr kumimoji="1" lang="en-US" sz="2400" dirty="0">
                <a:solidFill>
                  <a:srgbClr val="000000"/>
                </a:solidFill>
                <a:latin typeface="Times New Roman" pitchFamily="18" charset="0"/>
              </a:rPr>
              <a:t> </a:t>
            </a:r>
            <a:r>
              <a:rPr kumimoji="1" lang="ru-RU" sz="2400" dirty="0">
                <a:solidFill>
                  <a:srgbClr val="000000"/>
                </a:solidFill>
                <a:latin typeface="Times New Roman" pitchFamily="18" charset="0"/>
              </a:rPr>
              <a:t>(динамическая длина буфера)</a:t>
            </a:r>
          </a:p>
          <a:p>
            <a:pPr eaLnBrk="1" hangingPunct="1">
              <a:lnSpc>
                <a:spcPct val="150000"/>
              </a:lnSpc>
              <a:spcBef>
                <a:spcPct val="50000"/>
              </a:spcBef>
              <a:buFont typeface="Wingdings" pitchFamily="2" charset="2"/>
              <a:buChar char="Ø"/>
            </a:pPr>
            <a:r>
              <a:rPr kumimoji="1" lang="ru-RU" sz="2400" dirty="0">
                <a:solidFill>
                  <a:srgbClr val="000000"/>
                </a:solidFill>
                <a:latin typeface="Times New Roman" pitchFamily="18" charset="0"/>
              </a:rPr>
              <a:t>Влияние кодека (выбор кодека)</a:t>
            </a:r>
          </a:p>
        </p:txBody>
      </p:sp>
      <p:sp>
        <p:nvSpPr>
          <p:cNvPr id="23556"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74B42C6D-CC55-46E5-99D5-CE764AD10C15}" type="slidenum">
              <a:rPr lang="ru-RU">
                <a:cs typeface="Arial" charset="0"/>
              </a:rPr>
              <a:pPr/>
              <a:t>103</a:t>
            </a:fld>
            <a:endParaRPr lang="ru-RU">
              <a:cs typeface="Arial" charset="0"/>
            </a:endParaRPr>
          </a:p>
        </p:txBody>
      </p:sp>
    </p:spTree>
    <p:extLst>
      <p:ext uri="{BB962C8B-B14F-4D97-AF65-F5344CB8AC3E}">
        <p14:creationId xmlns:p14="http://schemas.microsoft.com/office/powerpoint/2010/main" val="856313958"/>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77900" y="446088"/>
            <a:ext cx="7548563" cy="312737"/>
          </a:xfrm>
        </p:spPr>
        <p:txBody>
          <a:bodyPr>
            <a:normAutofit fontScale="90000"/>
          </a:bodyPr>
          <a:lstStyle/>
          <a:p>
            <a:pPr eaLnBrk="1" hangingPunct="1"/>
            <a:r>
              <a:rPr kumimoji="0" lang="ru-RU" sz="2500" b="1" smtClean="0">
                <a:latin typeface="Times New Roman" pitchFamily="18" charset="0"/>
                <a:cs typeface="Arial" charset="0"/>
              </a:rPr>
              <a:t>Вариация задержки (д</a:t>
            </a:r>
            <a:r>
              <a:rPr kumimoji="0" lang="ru-RU" sz="2500" b="1" smtClean="0">
                <a:latin typeface="Times New Roman" pitchFamily="18" charset="0"/>
                <a:cs typeface="Times New Roman" pitchFamily="18" charset="0"/>
              </a:rPr>
              <a:t>життер</a:t>
            </a:r>
            <a:r>
              <a:rPr kumimoji="0" lang="ru-RU" sz="2500" b="1" smtClean="0">
                <a:latin typeface="Times New Roman" pitchFamily="18" charset="0"/>
                <a:cs typeface="Arial" charset="0"/>
              </a:rPr>
              <a:t>)</a:t>
            </a:r>
            <a:r>
              <a:rPr kumimoji="0" lang="ru-RU" sz="2500" b="1" smtClean="0">
                <a:cs typeface="Arial" charset="0"/>
              </a:rPr>
              <a:t> </a:t>
            </a:r>
          </a:p>
        </p:txBody>
      </p:sp>
      <p:pic>
        <p:nvPicPr>
          <p:cNvPr id="24579" name="Picture 3" descr="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412875"/>
            <a:ext cx="83820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3D909C92-9BAE-4B09-9077-71848410C945}" type="slidenum">
              <a:rPr lang="ru-RU">
                <a:cs typeface="Arial" charset="0"/>
              </a:rPr>
              <a:pPr/>
              <a:t>104</a:t>
            </a:fld>
            <a:endParaRPr lang="ru-RU">
              <a:cs typeface="Arial" charset="0"/>
            </a:endParaRPr>
          </a:p>
        </p:txBody>
      </p:sp>
    </p:spTree>
    <p:extLst>
      <p:ext uri="{BB962C8B-B14F-4D97-AF65-F5344CB8AC3E}">
        <p14:creationId xmlns:p14="http://schemas.microsoft.com/office/powerpoint/2010/main" val="2706070424"/>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kumimoji="0" lang="ru-RU" sz="2800" b="1" smtClean="0">
                <a:latin typeface="Times New Roman" pitchFamily="18" charset="0"/>
                <a:cs typeface="Arial" charset="0"/>
              </a:rPr>
              <a:t>Причины возникновения и </a:t>
            </a:r>
            <a:br>
              <a:rPr kumimoji="0" lang="ru-RU" sz="2800" b="1" smtClean="0">
                <a:latin typeface="Times New Roman" pitchFamily="18" charset="0"/>
                <a:cs typeface="Arial" charset="0"/>
              </a:rPr>
            </a:br>
            <a:r>
              <a:rPr kumimoji="0" lang="ru-RU" sz="2800" b="1" smtClean="0">
                <a:latin typeface="Times New Roman" pitchFamily="18" charset="0"/>
                <a:cs typeface="Arial" charset="0"/>
              </a:rPr>
              <a:t>ограничение эффектов эха</a:t>
            </a:r>
          </a:p>
        </p:txBody>
      </p:sp>
      <p:sp>
        <p:nvSpPr>
          <p:cNvPr id="25603" name="Содержимое 7"/>
          <p:cNvSpPr>
            <a:spLocks noGrp="1"/>
          </p:cNvSpPr>
          <p:nvPr>
            <p:ph sz="quarter" idx="1"/>
          </p:nvPr>
        </p:nvSpPr>
        <p:spPr/>
        <p:txBody>
          <a:bodyPr/>
          <a:lstStyle/>
          <a:p>
            <a:pPr marL="171450" indent="-88900" eaLnBrk="1" hangingPunct="1">
              <a:lnSpc>
                <a:spcPct val="90000"/>
              </a:lnSpc>
              <a:spcBef>
                <a:spcPct val="50000"/>
              </a:spcBef>
              <a:buFont typeface="Wingdings" pitchFamily="2" charset="2"/>
              <a:buChar char="§"/>
            </a:pPr>
            <a:r>
              <a:rPr lang="ru-RU" smtClean="0">
                <a:latin typeface="Times New Roman" pitchFamily="18" charset="0"/>
                <a:cs typeface="Arial" charset="0"/>
              </a:rPr>
              <a:t>Причины возникновения эха</a:t>
            </a:r>
          </a:p>
          <a:p>
            <a:pPr marL="571500" lvl="1" indent="-88900" eaLnBrk="1" hangingPunct="1">
              <a:lnSpc>
                <a:spcPct val="90000"/>
              </a:lnSpc>
              <a:spcBef>
                <a:spcPct val="50000"/>
              </a:spcBef>
              <a:buFont typeface="Wingdings" pitchFamily="2" charset="2"/>
              <a:buChar char="§"/>
            </a:pPr>
            <a:r>
              <a:rPr lang="ru-RU" smtClean="0">
                <a:latin typeface="Times New Roman" pitchFamily="18" charset="0"/>
                <a:cs typeface="Arial" charset="0"/>
              </a:rPr>
              <a:t>Электрическая  природа эхо (отражения в дифсистеме)</a:t>
            </a:r>
          </a:p>
          <a:p>
            <a:pPr marL="571500" lvl="1" indent="-88900" eaLnBrk="1" hangingPunct="1">
              <a:lnSpc>
                <a:spcPct val="90000"/>
              </a:lnSpc>
              <a:spcBef>
                <a:spcPct val="50000"/>
              </a:spcBef>
              <a:buFont typeface="Wingdings" pitchFamily="2" charset="2"/>
              <a:buChar char="§"/>
            </a:pPr>
            <a:r>
              <a:rPr lang="ru-RU" smtClean="0">
                <a:latin typeface="Times New Roman" pitchFamily="18" charset="0"/>
                <a:cs typeface="Arial" charset="0"/>
              </a:rPr>
              <a:t>Акустическая природа эхо </a:t>
            </a:r>
          </a:p>
          <a:p>
            <a:pPr marL="171450" indent="-88900" eaLnBrk="1" hangingPunct="1">
              <a:lnSpc>
                <a:spcPct val="90000"/>
              </a:lnSpc>
              <a:spcBef>
                <a:spcPct val="50000"/>
              </a:spcBef>
              <a:buFont typeface="Wingdings" pitchFamily="2" charset="2"/>
              <a:buChar char="§"/>
            </a:pPr>
            <a:r>
              <a:rPr lang="ru-RU" smtClean="0">
                <a:latin typeface="Times New Roman" pitchFamily="18" charset="0"/>
                <a:cs typeface="Arial" charset="0"/>
              </a:rPr>
              <a:t>Устройства ограничения эффектов эха</a:t>
            </a:r>
          </a:p>
          <a:p>
            <a:pPr marL="571500" lvl="1" indent="-88900" eaLnBrk="1" hangingPunct="1">
              <a:lnSpc>
                <a:spcPct val="90000"/>
              </a:lnSpc>
              <a:spcBef>
                <a:spcPct val="50000"/>
              </a:spcBef>
              <a:buFont typeface="Wingdings" pitchFamily="2" charset="2"/>
              <a:buChar char="§"/>
            </a:pPr>
            <a:r>
              <a:rPr lang="ru-RU" smtClean="0">
                <a:latin typeface="Times New Roman" pitchFamily="18" charset="0"/>
                <a:cs typeface="Arial" charset="0"/>
              </a:rPr>
              <a:t>Эхозаградители</a:t>
            </a:r>
            <a:r>
              <a:rPr lang="ru-RU" i="1" smtClean="0">
                <a:latin typeface="Times New Roman" pitchFamily="18" charset="0"/>
                <a:cs typeface="Arial" charset="0"/>
              </a:rPr>
              <a:t> </a:t>
            </a:r>
            <a:r>
              <a:rPr lang="ru-RU" smtClean="0">
                <a:latin typeface="Times New Roman" pitchFamily="18" charset="0"/>
                <a:cs typeface="Arial" charset="0"/>
              </a:rPr>
              <a:t>отключают канал передачи, когда в канале приема присутствует речевой сигнал</a:t>
            </a:r>
          </a:p>
          <a:p>
            <a:pPr marL="571500" lvl="1" indent="-88900" eaLnBrk="1" hangingPunct="1">
              <a:lnSpc>
                <a:spcPct val="90000"/>
              </a:lnSpc>
              <a:spcBef>
                <a:spcPct val="50000"/>
              </a:spcBef>
              <a:buFont typeface="Wingdings" pitchFamily="2" charset="2"/>
              <a:buChar char="§"/>
            </a:pPr>
            <a:r>
              <a:rPr lang="ru-RU" smtClean="0">
                <a:latin typeface="Times New Roman" pitchFamily="18" charset="0"/>
                <a:cs typeface="Arial" charset="0"/>
              </a:rPr>
              <a:t>Эхокомпенсаторы моделируют эхосигнал для последующего его вычитания из принимаемого сигнала</a:t>
            </a:r>
          </a:p>
          <a:p>
            <a:pPr marL="171450" indent="-88900" eaLnBrk="1" hangingPunct="1">
              <a:lnSpc>
                <a:spcPct val="90000"/>
              </a:lnSpc>
            </a:pPr>
            <a:endParaRPr kumimoji="0" lang="ru-RU" smtClean="0">
              <a:cs typeface="Arial" charset="0"/>
            </a:endParaRPr>
          </a:p>
        </p:txBody>
      </p:sp>
      <p:sp>
        <p:nvSpPr>
          <p:cNvPr id="25604"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3530F0CD-5BCB-4F11-A077-AB4AD75642BF}" type="slidenum">
              <a:rPr lang="ru-RU">
                <a:cs typeface="Arial" charset="0"/>
              </a:rPr>
              <a:pPr/>
              <a:t>105</a:t>
            </a:fld>
            <a:endParaRPr lang="ru-RU">
              <a:cs typeface="Arial" charset="0"/>
            </a:endParaRPr>
          </a:p>
        </p:txBody>
      </p:sp>
    </p:spTree>
    <p:extLst>
      <p:ext uri="{BB962C8B-B14F-4D97-AF65-F5344CB8AC3E}">
        <p14:creationId xmlns:p14="http://schemas.microsoft.com/office/powerpoint/2010/main" val="1025848609"/>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285750" y="274638"/>
            <a:ext cx="8401050" cy="1143000"/>
          </a:xfrm>
        </p:spPr>
        <p:txBody>
          <a:bodyPr>
            <a:normAutofit fontScale="90000"/>
          </a:bodyPr>
          <a:lstStyle/>
          <a:p>
            <a:r>
              <a:rPr kumimoji="0" lang="ru-RU" smtClean="0">
                <a:cs typeface="Arial" charset="0"/>
              </a:rPr>
              <a:t>Возникновение эха в традиционных телефонных сетях.</a:t>
            </a:r>
          </a:p>
        </p:txBody>
      </p:sp>
      <p:pic>
        <p:nvPicPr>
          <p:cNvPr id="26627" name="Рисунок 16" descr="echoPO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286000"/>
            <a:ext cx="86328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8670FA55-BB0B-4901-B80B-D1D2D4EBBEC8}" type="slidenum">
              <a:rPr lang="ru-RU">
                <a:cs typeface="Arial" charset="0"/>
              </a:rPr>
              <a:pPr/>
              <a:t>106</a:t>
            </a:fld>
            <a:endParaRPr lang="ru-RU">
              <a:cs typeface="Arial" charset="0"/>
            </a:endParaRPr>
          </a:p>
        </p:txBody>
      </p:sp>
    </p:spTree>
    <p:extLst>
      <p:ext uri="{BB962C8B-B14F-4D97-AF65-F5344CB8AC3E}">
        <p14:creationId xmlns:p14="http://schemas.microsoft.com/office/powerpoint/2010/main" val="15237847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357188" y="274638"/>
            <a:ext cx="8786812" cy="1143000"/>
          </a:xfrm>
        </p:spPr>
        <p:txBody>
          <a:bodyPr>
            <a:normAutofit fontScale="90000"/>
          </a:bodyPr>
          <a:lstStyle/>
          <a:p>
            <a:r>
              <a:rPr kumimoji="0" lang="ru-RU" smtClean="0">
                <a:cs typeface="Arial" charset="0"/>
              </a:rPr>
              <a:t>Возможные отражения электрического сигнала</a:t>
            </a:r>
          </a:p>
        </p:txBody>
      </p:sp>
      <p:pic>
        <p:nvPicPr>
          <p:cNvPr id="27651" name="Рисунок 19" descr="IP-POTS 2w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214438"/>
            <a:ext cx="66929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Рисунок 18" descr="IP-POTS 4w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786188"/>
            <a:ext cx="67151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7654" name="Rectangle 4"/>
          <p:cNvSpPr>
            <a:spLocks noChangeArrowheads="1"/>
          </p:cNvSpPr>
          <p:nvPr/>
        </p:nvSpPr>
        <p:spPr bwMode="auto">
          <a:xfrm>
            <a:off x="0" y="2447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0850" algn="ctr" eaLnBrk="0" hangingPunct="0"/>
            <a:r>
              <a:rPr lang="ru-RU" sz="1200">
                <a:latin typeface="Times New Roman" pitchFamily="18" charset="0"/>
              </a:rPr>
              <a:t>а)</a:t>
            </a:r>
            <a:endParaRPr lang="ru-RU"/>
          </a:p>
        </p:txBody>
      </p:sp>
      <p:sp>
        <p:nvSpPr>
          <p:cNvPr id="27655" name="Номер слайда 6"/>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77CA2FE5-4A51-4A84-ADCA-05A8E5FDBA13}" type="slidenum">
              <a:rPr lang="ru-RU">
                <a:cs typeface="Arial" charset="0"/>
              </a:rPr>
              <a:pPr/>
              <a:t>107</a:t>
            </a:fld>
            <a:endParaRPr lang="ru-RU">
              <a:cs typeface="Arial" charset="0"/>
            </a:endParaRPr>
          </a:p>
        </p:txBody>
      </p:sp>
    </p:spTree>
    <p:extLst>
      <p:ext uri="{BB962C8B-B14F-4D97-AF65-F5344CB8AC3E}">
        <p14:creationId xmlns:p14="http://schemas.microsoft.com/office/powerpoint/2010/main" val="25743030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285750" y="0"/>
            <a:ext cx="8715375" cy="1143000"/>
          </a:xfrm>
        </p:spPr>
        <p:txBody>
          <a:bodyPr/>
          <a:lstStyle/>
          <a:p>
            <a:r>
              <a:rPr kumimoji="0" lang="ru-RU" smtClean="0">
                <a:cs typeface="Arial" charset="0"/>
              </a:rPr>
              <a:t>Способы установки эхокомпенсаторов</a:t>
            </a:r>
          </a:p>
        </p:txBody>
      </p:sp>
      <p:pic>
        <p:nvPicPr>
          <p:cNvPr id="28675" name="Рисунок 17" descr="EK-opti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143000"/>
            <a:ext cx="67437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Рисунок 20" descr="EK-cent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3714750"/>
            <a:ext cx="63912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28678" name="Rectangle 4"/>
          <p:cNvSpPr>
            <a:spLocks noChangeArrowheads="1"/>
          </p:cNvSpPr>
          <p:nvPr/>
        </p:nvSpPr>
        <p:spPr bwMode="auto">
          <a:xfrm>
            <a:off x="2428875" y="3143250"/>
            <a:ext cx="326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ru-RU"/>
              <a:t>«предпочтительный способ»</a:t>
            </a:r>
          </a:p>
        </p:txBody>
      </p:sp>
      <p:sp>
        <p:nvSpPr>
          <p:cNvPr id="28679" name="Rectangle 5"/>
          <p:cNvSpPr>
            <a:spLocks noChangeArrowheads="1"/>
          </p:cNvSpPr>
          <p:nvPr/>
        </p:nvSpPr>
        <p:spPr bwMode="auto">
          <a:xfrm>
            <a:off x="0" y="4619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0850" algn="ctr" eaLnBrk="0" hangingPunct="0"/>
            <a:r>
              <a:rPr lang="ru-RU" sz="1200">
                <a:latin typeface="Times New Roman" pitchFamily="18" charset="0"/>
              </a:rPr>
              <a:t>б)</a:t>
            </a:r>
            <a:endParaRPr lang="ru-RU"/>
          </a:p>
        </p:txBody>
      </p:sp>
      <p:sp>
        <p:nvSpPr>
          <p:cNvPr id="28680" name="Rectangle 4"/>
          <p:cNvSpPr>
            <a:spLocks noChangeArrowheads="1"/>
          </p:cNvSpPr>
          <p:nvPr/>
        </p:nvSpPr>
        <p:spPr bwMode="auto">
          <a:xfrm>
            <a:off x="2643188" y="5857875"/>
            <a:ext cx="3294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ru-RU"/>
              <a:t>«централизованный способ»</a:t>
            </a:r>
          </a:p>
        </p:txBody>
      </p:sp>
      <p:sp>
        <p:nvSpPr>
          <p:cNvPr id="28681" name="Номер слайда 8"/>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FA52EFD7-4064-4D33-BE80-DFAA2A9C07B6}" type="slidenum">
              <a:rPr lang="ru-RU">
                <a:cs typeface="Arial" charset="0"/>
              </a:rPr>
              <a:pPr/>
              <a:t>108</a:t>
            </a:fld>
            <a:endParaRPr lang="ru-RU">
              <a:cs typeface="Arial" charset="0"/>
            </a:endParaRPr>
          </a:p>
        </p:txBody>
      </p:sp>
    </p:spTree>
    <p:extLst>
      <p:ext uri="{BB962C8B-B14F-4D97-AF65-F5344CB8AC3E}">
        <p14:creationId xmlns:p14="http://schemas.microsoft.com/office/powerpoint/2010/main" val="17392965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57188" y="428625"/>
            <a:ext cx="7793037" cy="777875"/>
          </a:xfrm>
        </p:spPr>
        <p:txBody>
          <a:bodyPr/>
          <a:lstStyle/>
          <a:p>
            <a:pPr algn="ctr" eaLnBrk="1" hangingPunct="1"/>
            <a:r>
              <a:rPr kumimoji="0" lang="ru-RU" sz="3600" smtClean="0">
                <a:cs typeface="Arial" charset="0"/>
              </a:rPr>
              <a:t>Использование полосы пропускания</a:t>
            </a:r>
          </a:p>
        </p:txBody>
      </p:sp>
      <p:sp>
        <p:nvSpPr>
          <p:cNvPr id="29699" name="Rectangle 3"/>
          <p:cNvSpPr>
            <a:spLocks noGrp="1" noChangeArrowheads="1"/>
          </p:cNvSpPr>
          <p:nvPr>
            <p:ph sz="quarter" idx="1"/>
          </p:nvPr>
        </p:nvSpPr>
        <p:spPr>
          <a:xfrm>
            <a:off x="912813" y="1905000"/>
            <a:ext cx="8110537" cy="3381375"/>
          </a:xfrm>
        </p:spPr>
        <p:txBody>
          <a:bodyPr/>
          <a:lstStyle/>
          <a:p>
            <a:pPr algn="just" eaLnBrk="1" hangingPunct="1">
              <a:spcBef>
                <a:spcPct val="0"/>
              </a:spcBef>
              <a:buClrTx/>
              <a:buSzTx/>
              <a:buFont typeface="Wingdings" pitchFamily="2" charset="2"/>
              <a:buChar char="Ø"/>
            </a:pPr>
            <a:r>
              <a:rPr lang="ru-RU" sz="2800" dirty="0" smtClean="0">
                <a:latin typeface="Times New Roman" pitchFamily="18" charset="0"/>
                <a:cs typeface="Arial" charset="0"/>
              </a:rPr>
              <a:t>Подавление периодов молчания                              </a:t>
            </a:r>
          </a:p>
          <a:p>
            <a:pPr algn="just" eaLnBrk="1" hangingPunct="1">
              <a:spcBef>
                <a:spcPct val="0"/>
              </a:spcBef>
              <a:buClrTx/>
              <a:buSzTx/>
              <a:buFont typeface="Wingdings 2" pitchFamily="18" charset="2"/>
              <a:buNone/>
            </a:pPr>
            <a:r>
              <a:rPr lang="ru-RU" sz="2800" dirty="0" smtClean="0">
                <a:latin typeface="Times New Roman" pitchFamily="18" charset="0"/>
                <a:cs typeface="Arial" charset="0"/>
              </a:rPr>
              <a:t>(</a:t>
            </a:r>
            <a:r>
              <a:rPr lang="en-US" sz="2800" dirty="0" smtClean="0">
                <a:latin typeface="Times New Roman" pitchFamily="18" charset="0"/>
                <a:cs typeface="Arial" charset="0"/>
              </a:rPr>
              <a:t>VAD, CNG, DTX)</a:t>
            </a:r>
          </a:p>
          <a:p>
            <a:pPr lvl="1" eaLnBrk="1" hangingPunct="1">
              <a:lnSpc>
                <a:spcPct val="120000"/>
              </a:lnSpc>
              <a:spcBef>
                <a:spcPct val="50000"/>
              </a:spcBef>
              <a:buClrTx/>
              <a:buSzTx/>
              <a:buFont typeface="Wingdings" pitchFamily="2" charset="2"/>
              <a:buChar char="ü"/>
            </a:pPr>
            <a:r>
              <a:rPr lang="ru-RU" dirty="0" smtClean="0">
                <a:latin typeface="Times New Roman" pitchFamily="18" charset="0"/>
                <a:cs typeface="Arial" charset="0"/>
              </a:rPr>
              <a:t>Детектор речевой активности</a:t>
            </a:r>
            <a:r>
              <a:rPr lang="ru-RU" i="1" dirty="0" smtClean="0">
                <a:latin typeface="Times New Roman" pitchFamily="18" charset="0"/>
                <a:cs typeface="Arial" charset="0"/>
              </a:rPr>
              <a:t> </a:t>
            </a:r>
            <a:r>
              <a:rPr lang="ru-RU" dirty="0" smtClean="0">
                <a:latin typeface="Times New Roman" pitchFamily="18" charset="0"/>
                <a:cs typeface="Arial" charset="0"/>
              </a:rPr>
              <a:t>(</a:t>
            </a:r>
            <a:r>
              <a:rPr lang="ru-RU" dirty="0" err="1" smtClean="0">
                <a:latin typeface="Times New Roman" pitchFamily="18" charset="0"/>
                <a:cs typeface="Arial" charset="0"/>
              </a:rPr>
              <a:t>Voice</a:t>
            </a:r>
            <a:r>
              <a:rPr lang="ru-RU" dirty="0" smtClean="0">
                <a:latin typeface="Times New Roman" pitchFamily="18" charset="0"/>
                <a:cs typeface="Arial" charset="0"/>
              </a:rPr>
              <a:t> </a:t>
            </a:r>
            <a:r>
              <a:rPr lang="ru-RU" dirty="0" err="1" smtClean="0">
                <a:latin typeface="Times New Roman" pitchFamily="18" charset="0"/>
                <a:cs typeface="Arial" charset="0"/>
              </a:rPr>
              <a:t>Activity</a:t>
            </a:r>
            <a:r>
              <a:rPr lang="ru-RU" dirty="0" smtClean="0">
                <a:latin typeface="Times New Roman" pitchFamily="18" charset="0"/>
                <a:cs typeface="Arial" charset="0"/>
              </a:rPr>
              <a:t> </a:t>
            </a:r>
            <a:r>
              <a:rPr lang="ru-RU" dirty="0" err="1" smtClean="0">
                <a:latin typeface="Times New Roman" pitchFamily="18" charset="0"/>
                <a:cs typeface="Arial" charset="0"/>
              </a:rPr>
              <a:t>Detector</a:t>
            </a:r>
            <a:r>
              <a:rPr lang="ru-RU" dirty="0" smtClean="0">
                <a:latin typeface="Times New Roman" pitchFamily="18" charset="0"/>
                <a:cs typeface="Arial" charset="0"/>
              </a:rPr>
              <a:t>) </a:t>
            </a:r>
          </a:p>
          <a:p>
            <a:pPr lvl="1" eaLnBrk="1" hangingPunct="1">
              <a:lnSpc>
                <a:spcPct val="90000"/>
              </a:lnSpc>
              <a:spcBef>
                <a:spcPct val="50000"/>
              </a:spcBef>
              <a:buClrTx/>
              <a:buSzTx/>
              <a:buFont typeface="Wingdings" pitchFamily="2" charset="2"/>
              <a:buChar char="ü"/>
            </a:pPr>
            <a:r>
              <a:rPr lang="ru-RU" dirty="0" smtClean="0">
                <a:latin typeface="Times New Roman" pitchFamily="18" charset="0"/>
                <a:cs typeface="Arial" charset="0"/>
              </a:rPr>
              <a:t>Поддержка прерывистой передачи (</a:t>
            </a:r>
            <a:r>
              <a:rPr lang="ru-RU" dirty="0" err="1" smtClean="0">
                <a:latin typeface="Times New Roman" pitchFamily="18" charset="0"/>
                <a:cs typeface="Arial" charset="0"/>
              </a:rPr>
              <a:t>Discontinuous</a:t>
            </a:r>
            <a:r>
              <a:rPr lang="ru-RU" dirty="0" smtClean="0">
                <a:latin typeface="Times New Roman" pitchFamily="18" charset="0"/>
                <a:cs typeface="Arial" charset="0"/>
              </a:rPr>
              <a:t> </a:t>
            </a:r>
            <a:r>
              <a:rPr lang="ru-RU" dirty="0" err="1" smtClean="0">
                <a:latin typeface="Times New Roman" pitchFamily="18" charset="0"/>
                <a:cs typeface="Arial" charset="0"/>
              </a:rPr>
              <a:t>Transmission</a:t>
            </a:r>
            <a:r>
              <a:rPr lang="ru-RU" dirty="0" smtClean="0">
                <a:latin typeface="Times New Roman" pitchFamily="18" charset="0"/>
                <a:cs typeface="Arial" charset="0"/>
              </a:rPr>
              <a:t>) </a:t>
            </a:r>
          </a:p>
          <a:p>
            <a:pPr lvl="1" eaLnBrk="1" hangingPunct="1">
              <a:lnSpc>
                <a:spcPct val="90000"/>
              </a:lnSpc>
              <a:spcBef>
                <a:spcPct val="50000"/>
              </a:spcBef>
              <a:buClrTx/>
              <a:buSzTx/>
              <a:buFont typeface="Wingdings" pitchFamily="2" charset="2"/>
              <a:buChar char="ü"/>
            </a:pPr>
            <a:r>
              <a:rPr lang="ru-RU" dirty="0" smtClean="0">
                <a:latin typeface="Times New Roman" pitchFamily="18" charset="0"/>
                <a:cs typeface="Arial" charset="0"/>
              </a:rPr>
              <a:t>Генератор комфортного шума</a:t>
            </a:r>
            <a:r>
              <a:rPr lang="ru-RU" i="1" dirty="0" smtClean="0">
                <a:latin typeface="Times New Roman" pitchFamily="18" charset="0"/>
                <a:cs typeface="Arial" charset="0"/>
              </a:rPr>
              <a:t> </a:t>
            </a:r>
            <a:r>
              <a:rPr lang="ru-RU" dirty="0" smtClean="0">
                <a:latin typeface="Times New Roman" pitchFamily="18" charset="0"/>
                <a:cs typeface="Arial" charset="0"/>
              </a:rPr>
              <a:t>(</a:t>
            </a:r>
            <a:r>
              <a:rPr lang="ru-RU" dirty="0" err="1" smtClean="0">
                <a:latin typeface="Times New Roman" pitchFamily="18" charset="0"/>
                <a:cs typeface="Arial" charset="0"/>
              </a:rPr>
              <a:t>Comfort</a:t>
            </a:r>
            <a:r>
              <a:rPr lang="ru-RU" dirty="0" smtClean="0">
                <a:latin typeface="Times New Roman" pitchFamily="18" charset="0"/>
                <a:cs typeface="Arial" charset="0"/>
              </a:rPr>
              <a:t> </a:t>
            </a:r>
            <a:r>
              <a:rPr lang="ru-RU" dirty="0" err="1" smtClean="0">
                <a:latin typeface="Times New Roman" pitchFamily="18" charset="0"/>
                <a:cs typeface="Arial" charset="0"/>
              </a:rPr>
              <a:t>Noise</a:t>
            </a:r>
            <a:r>
              <a:rPr lang="ru-RU" dirty="0" smtClean="0">
                <a:latin typeface="Times New Roman" pitchFamily="18" charset="0"/>
                <a:cs typeface="Arial" charset="0"/>
              </a:rPr>
              <a:t> </a:t>
            </a:r>
            <a:r>
              <a:rPr lang="ru-RU" dirty="0" err="1" smtClean="0">
                <a:latin typeface="Times New Roman" pitchFamily="18" charset="0"/>
                <a:cs typeface="Arial" charset="0"/>
              </a:rPr>
              <a:t>Generator</a:t>
            </a:r>
            <a:r>
              <a:rPr lang="ru-RU" dirty="0" smtClean="0">
                <a:latin typeface="Times New Roman" pitchFamily="18" charset="0"/>
                <a:cs typeface="Arial" charset="0"/>
              </a:rPr>
              <a:t>)</a:t>
            </a:r>
          </a:p>
        </p:txBody>
      </p:sp>
      <p:sp>
        <p:nvSpPr>
          <p:cNvPr id="29700"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4A8DD2A0-6F9A-4FB5-A6A0-2F580EBA13A7}" type="slidenum">
              <a:rPr lang="ru-RU">
                <a:cs typeface="Arial" charset="0"/>
              </a:rPr>
              <a:pPr/>
              <a:t>109</a:t>
            </a:fld>
            <a:endParaRPr lang="ru-RU">
              <a:cs typeface="Arial" charset="0"/>
            </a:endParaRPr>
          </a:p>
        </p:txBody>
      </p:sp>
    </p:spTree>
    <p:extLst>
      <p:ext uri="{BB962C8B-B14F-4D97-AF65-F5344CB8AC3E}">
        <p14:creationId xmlns:p14="http://schemas.microsoft.com/office/powerpoint/2010/main" val="41932562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ru-RU" sz="4000" dirty="0" smtClean="0"/>
              <a:t>История возникновения</a:t>
            </a:r>
            <a:r>
              <a:rPr lang="en-US" sz="4000" dirty="0" smtClean="0"/>
              <a:t> IP-</a:t>
            </a:r>
            <a:r>
              <a:rPr lang="ru-RU" sz="4000" dirty="0" smtClean="0"/>
              <a:t>сетей </a:t>
            </a:r>
          </a:p>
        </p:txBody>
      </p:sp>
      <p:sp>
        <p:nvSpPr>
          <p:cNvPr id="24579" name="Rectangle 5"/>
          <p:cNvSpPr>
            <a:spLocks noGrp="1" noChangeArrowheads="1"/>
          </p:cNvSpPr>
          <p:nvPr>
            <p:ph sz="quarter" idx="1"/>
          </p:nvPr>
        </p:nvSpPr>
        <p:spPr/>
        <p:txBody>
          <a:bodyPr/>
          <a:lstStyle/>
          <a:p>
            <a:pPr eaLnBrk="1" hangingPunct="1">
              <a:lnSpc>
                <a:spcPct val="80000"/>
              </a:lnSpc>
            </a:pPr>
            <a:r>
              <a:rPr lang="ru-RU" sz="2400" dirty="0" smtClean="0"/>
              <a:t>70-е гг. Агентство Передовых Проектов Национальной Безопасности США  </a:t>
            </a:r>
            <a:r>
              <a:rPr lang="en-US" sz="2400" dirty="0" smtClean="0"/>
              <a:t>(US Defense Advanced Research Project Agency –DARPA) </a:t>
            </a:r>
            <a:r>
              <a:rPr lang="ru-RU" sz="2400" dirty="0" smtClean="0"/>
              <a:t>занимается разработкой сети</a:t>
            </a:r>
          </a:p>
          <a:p>
            <a:pPr eaLnBrk="1" hangingPunct="1">
              <a:lnSpc>
                <a:spcPct val="80000"/>
              </a:lnSpc>
            </a:pPr>
            <a:r>
              <a:rPr lang="ru-RU" sz="2400" dirty="0" smtClean="0"/>
              <a:t>1971 – в </a:t>
            </a:r>
            <a:r>
              <a:rPr lang="en-US" sz="2400" dirty="0" err="1" smtClean="0"/>
              <a:t>ARPAnet</a:t>
            </a:r>
            <a:r>
              <a:rPr lang="en-US" sz="2400" dirty="0" smtClean="0"/>
              <a:t> ~ 20 </a:t>
            </a:r>
            <a:r>
              <a:rPr lang="ru-RU" sz="2400" dirty="0" smtClean="0"/>
              <a:t>узлов</a:t>
            </a:r>
          </a:p>
          <a:p>
            <a:pPr eaLnBrk="1" hangingPunct="1">
              <a:lnSpc>
                <a:spcPct val="80000"/>
              </a:lnSpc>
            </a:pPr>
            <a:r>
              <a:rPr lang="ru-RU" sz="2400" dirty="0" smtClean="0"/>
              <a:t>Передача ведётся при помощи </a:t>
            </a:r>
            <a:r>
              <a:rPr lang="en-US" sz="2400" dirty="0" smtClean="0"/>
              <a:t>NCP (Network Communication Protocol)</a:t>
            </a:r>
          </a:p>
          <a:p>
            <a:pPr eaLnBrk="1" hangingPunct="1">
              <a:lnSpc>
                <a:spcPct val="80000"/>
              </a:lnSpc>
            </a:pPr>
            <a:r>
              <a:rPr lang="en-US" sz="2400" dirty="0" smtClean="0"/>
              <a:t>1974 – </a:t>
            </a:r>
            <a:r>
              <a:rPr lang="ru-RU" sz="2400" dirty="0" smtClean="0"/>
              <a:t>появление протокола </a:t>
            </a:r>
            <a:r>
              <a:rPr lang="en-US" sz="2400" dirty="0" smtClean="0"/>
              <a:t>TCP</a:t>
            </a:r>
          </a:p>
          <a:p>
            <a:pPr eaLnBrk="1" hangingPunct="1">
              <a:lnSpc>
                <a:spcPct val="80000"/>
              </a:lnSpc>
            </a:pPr>
            <a:r>
              <a:rPr lang="en-US" sz="2400" dirty="0" smtClean="0"/>
              <a:t>1978 – </a:t>
            </a:r>
            <a:r>
              <a:rPr lang="ru-RU" sz="2400" dirty="0" smtClean="0"/>
              <a:t>разделение на </a:t>
            </a:r>
            <a:r>
              <a:rPr lang="en-US" sz="2400" dirty="0" smtClean="0"/>
              <a:t>TCP </a:t>
            </a:r>
            <a:r>
              <a:rPr lang="ru-RU" sz="2400" dirty="0" smtClean="0"/>
              <a:t>и </a:t>
            </a:r>
            <a:r>
              <a:rPr lang="en-US" sz="2400" dirty="0" smtClean="0"/>
              <a:t>IP.</a:t>
            </a:r>
          </a:p>
          <a:p>
            <a:pPr eaLnBrk="1" hangingPunct="1">
              <a:lnSpc>
                <a:spcPct val="80000"/>
              </a:lnSpc>
            </a:pPr>
            <a:r>
              <a:rPr lang="en-US" sz="2400" dirty="0" smtClean="0"/>
              <a:t>1983 – </a:t>
            </a:r>
            <a:r>
              <a:rPr lang="en-US" sz="2400" dirty="0" err="1" smtClean="0"/>
              <a:t>ARPAnet</a:t>
            </a:r>
            <a:r>
              <a:rPr lang="en-US" sz="2400" dirty="0" smtClean="0"/>
              <a:t> =&gt; </a:t>
            </a:r>
            <a:r>
              <a:rPr lang="en-US" sz="2400" dirty="0" err="1" smtClean="0"/>
              <a:t>DARPAnet</a:t>
            </a:r>
            <a:r>
              <a:rPr lang="en-US" sz="2400" dirty="0" smtClean="0"/>
              <a:t> </a:t>
            </a:r>
            <a:r>
              <a:rPr lang="ru-RU" sz="2400" dirty="0" smtClean="0"/>
              <a:t>и </a:t>
            </a:r>
            <a:r>
              <a:rPr lang="en-US" sz="2400" dirty="0" err="1" smtClean="0"/>
              <a:t>MILnet</a:t>
            </a:r>
            <a:endParaRPr lang="en-US" sz="2400" dirty="0" smtClean="0"/>
          </a:p>
          <a:p>
            <a:pPr eaLnBrk="1" hangingPunct="1">
              <a:lnSpc>
                <a:spcPct val="80000"/>
              </a:lnSpc>
            </a:pPr>
            <a:r>
              <a:rPr lang="en-US" sz="2400" dirty="0" smtClean="0"/>
              <a:t>1984 – </a:t>
            </a:r>
            <a:r>
              <a:rPr lang="ru-RU" sz="2400" dirty="0" smtClean="0"/>
              <a:t>Появление системы доменных имён </a:t>
            </a:r>
            <a:r>
              <a:rPr lang="en-US" sz="2400" dirty="0" smtClean="0"/>
              <a:t>DNS</a:t>
            </a:r>
          </a:p>
          <a:p>
            <a:pPr eaLnBrk="1" hangingPunct="1">
              <a:lnSpc>
                <a:spcPct val="80000"/>
              </a:lnSpc>
            </a:pPr>
            <a:r>
              <a:rPr lang="en-US" sz="2400" dirty="0" smtClean="0"/>
              <a:t>1990 – </a:t>
            </a:r>
            <a:r>
              <a:rPr lang="ru-RU" sz="2400" dirty="0" smtClean="0"/>
              <a:t>Исчезновение </a:t>
            </a:r>
            <a:r>
              <a:rPr lang="en-US" sz="2400" dirty="0" err="1" smtClean="0"/>
              <a:t>ARPAnet</a:t>
            </a:r>
            <a:endParaRPr lang="en-US" sz="2400" dirty="0" smtClean="0"/>
          </a:p>
          <a:p>
            <a:pPr eaLnBrk="1" hangingPunct="1">
              <a:lnSpc>
                <a:spcPct val="80000"/>
              </a:lnSpc>
            </a:pPr>
            <a:r>
              <a:rPr lang="en-US" sz="2400" dirty="0" smtClean="0"/>
              <a:t>1991 – </a:t>
            </a:r>
            <a:r>
              <a:rPr lang="ru-RU" sz="2400" dirty="0" smtClean="0"/>
              <a:t>Всемирная паутина </a:t>
            </a:r>
            <a:r>
              <a:rPr lang="en-US" sz="2400" dirty="0" smtClean="0"/>
              <a:t>WWW</a:t>
            </a:r>
            <a:endParaRPr lang="ru-RU" sz="2400"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r>
              <a:rPr kumimoji="0" lang="en-US" smtClean="0">
                <a:cs typeface="Arial" charset="0"/>
              </a:rPr>
              <a:t>VAD (Voice Activity Detector)</a:t>
            </a:r>
            <a:endParaRPr kumimoji="0" lang="ru-RU" smtClean="0">
              <a:cs typeface="Arial" charset="0"/>
            </a:endParaRPr>
          </a:p>
        </p:txBody>
      </p:sp>
      <p:sp>
        <p:nvSpPr>
          <p:cNvPr id="30723" name="Содержимое 2"/>
          <p:cNvSpPr>
            <a:spLocks noGrp="1"/>
          </p:cNvSpPr>
          <p:nvPr>
            <p:ph sz="quarter" idx="1"/>
          </p:nvPr>
        </p:nvSpPr>
        <p:spPr/>
        <p:txBody>
          <a:bodyPr>
            <a:normAutofit lnSpcReduction="10000"/>
          </a:bodyPr>
          <a:lstStyle/>
          <a:p>
            <a:r>
              <a:rPr kumimoji="0" lang="ru-RU" smtClean="0">
                <a:cs typeface="Arial" charset="0"/>
              </a:rPr>
              <a:t>Необходим для определения периодов времени, когда пользователь говорит</a:t>
            </a:r>
          </a:p>
          <a:p>
            <a:r>
              <a:rPr kumimoji="0" lang="ru-RU" smtClean="0">
                <a:cs typeface="Arial" charset="0"/>
              </a:rPr>
              <a:t>Оценивает энергию входного сигнала и, если она превышает некоторый порог, активизирует передачу</a:t>
            </a:r>
          </a:p>
          <a:p>
            <a:r>
              <a:rPr kumimoji="0" lang="ru-RU" smtClean="0">
                <a:cs typeface="Arial" charset="0"/>
              </a:rPr>
              <a:t>Чтобы избежать клиппирования начальной части периода активности, необходимо сохранение в памяти нескольких миллисекунд информации, чтобы иметь возможность запустить передачу до начала периода активности</a:t>
            </a:r>
          </a:p>
        </p:txBody>
      </p:sp>
      <p:sp>
        <p:nvSpPr>
          <p:cNvPr id="30724"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8522ED66-8925-4C82-94DD-9328ECA5899C}" type="slidenum">
              <a:rPr lang="ru-RU">
                <a:cs typeface="Arial" charset="0"/>
              </a:rPr>
              <a:pPr/>
              <a:t>110</a:t>
            </a:fld>
            <a:endParaRPr lang="ru-RU">
              <a:cs typeface="Arial" charset="0"/>
            </a:endParaRPr>
          </a:p>
        </p:txBody>
      </p:sp>
    </p:spTree>
    <p:extLst>
      <p:ext uri="{BB962C8B-B14F-4D97-AF65-F5344CB8AC3E}">
        <p14:creationId xmlns:p14="http://schemas.microsoft.com/office/powerpoint/2010/main" val="12317960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r>
              <a:rPr kumimoji="0" lang="ru-RU" smtClean="0">
                <a:cs typeface="Arial" charset="0"/>
              </a:rPr>
              <a:t>Прерывистая передача </a:t>
            </a:r>
          </a:p>
        </p:txBody>
      </p:sp>
      <p:sp>
        <p:nvSpPr>
          <p:cNvPr id="31747" name="Содержимое 2"/>
          <p:cNvSpPr>
            <a:spLocks noGrp="1"/>
          </p:cNvSpPr>
          <p:nvPr>
            <p:ph sz="quarter" idx="1"/>
          </p:nvPr>
        </p:nvSpPr>
        <p:spPr/>
        <p:txBody>
          <a:bodyPr/>
          <a:lstStyle/>
          <a:p>
            <a:pPr>
              <a:buFont typeface="Wingdings 2" pitchFamily="18" charset="2"/>
              <a:buNone/>
            </a:pPr>
            <a:r>
              <a:rPr kumimoji="0" lang="en-US" smtClean="0">
                <a:cs typeface="Arial" charset="0"/>
              </a:rPr>
              <a:t>Discontinuous Transmission</a:t>
            </a:r>
            <a:r>
              <a:rPr kumimoji="0" lang="ru-RU" smtClean="0">
                <a:cs typeface="Arial" charset="0"/>
              </a:rPr>
              <a:t>,</a:t>
            </a:r>
            <a:r>
              <a:rPr kumimoji="0" lang="en-US" smtClean="0">
                <a:cs typeface="Arial" charset="0"/>
              </a:rPr>
              <a:t> DTX</a:t>
            </a:r>
            <a:endParaRPr kumimoji="0" lang="ru-RU" smtClean="0">
              <a:cs typeface="Arial" charset="0"/>
            </a:endParaRPr>
          </a:p>
          <a:p>
            <a:r>
              <a:rPr kumimoji="0" lang="ru-RU" smtClean="0">
                <a:cs typeface="Arial" charset="0"/>
              </a:rPr>
              <a:t>Позволяет кодеку прекратить передачу пакетов в тот момент, когда </a:t>
            </a:r>
            <a:r>
              <a:rPr kumimoji="0" lang="en-US" smtClean="0">
                <a:cs typeface="Arial" charset="0"/>
              </a:rPr>
              <a:t>VAD </a:t>
            </a:r>
            <a:r>
              <a:rPr kumimoji="0" lang="ru-RU" smtClean="0">
                <a:cs typeface="Arial" charset="0"/>
              </a:rPr>
              <a:t>обнаружил период молчания</a:t>
            </a:r>
          </a:p>
          <a:p>
            <a:r>
              <a:rPr kumimoji="0" lang="ru-RU" smtClean="0">
                <a:cs typeface="Arial" charset="0"/>
              </a:rPr>
              <a:t>Некоторые кодеры не прекращают передачу полностью , а переходят в режим передачи гораздо меньшего объема информации, нужной для того, чтобы декодер  на удаленном конце мог восстановить фоновый шум</a:t>
            </a:r>
          </a:p>
        </p:txBody>
      </p:sp>
      <p:sp>
        <p:nvSpPr>
          <p:cNvPr id="31748"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0CBB8C26-1597-4605-B63E-7D883CF90A94}" type="slidenum">
              <a:rPr lang="ru-RU">
                <a:cs typeface="Arial" charset="0"/>
              </a:rPr>
              <a:pPr/>
              <a:t>111</a:t>
            </a:fld>
            <a:endParaRPr lang="ru-RU">
              <a:cs typeface="Arial" charset="0"/>
            </a:endParaRPr>
          </a:p>
        </p:txBody>
      </p:sp>
    </p:spTree>
    <p:extLst>
      <p:ext uri="{BB962C8B-B14F-4D97-AF65-F5344CB8AC3E}">
        <p14:creationId xmlns:p14="http://schemas.microsoft.com/office/powerpoint/2010/main" val="19814742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r>
              <a:rPr kumimoji="0" lang="ru-RU" smtClean="0">
                <a:cs typeface="Arial" charset="0"/>
              </a:rPr>
              <a:t>Генератор комфортного шума</a:t>
            </a:r>
          </a:p>
        </p:txBody>
      </p:sp>
      <p:sp>
        <p:nvSpPr>
          <p:cNvPr id="32771" name="Содержимое 2"/>
          <p:cNvSpPr>
            <a:spLocks noGrp="1"/>
          </p:cNvSpPr>
          <p:nvPr>
            <p:ph sz="quarter" idx="1"/>
          </p:nvPr>
        </p:nvSpPr>
        <p:spPr/>
        <p:txBody>
          <a:bodyPr>
            <a:normAutofit lnSpcReduction="10000"/>
          </a:bodyPr>
          <a:lstStyle/>
          <a:p>
            <a:pPr>
              <a:buFont typeface="Wingdings 2" pitchFamily="18" charset="2"/>
              <a:buNone/>
            </a:pPr>
            <a:r>
              <a:rPr kumimoji="0" lang="en-US" smtClean="0">
                <a:cs typeface="Arial" charset="0"/>
              </a:rPr>
              <a:t>Comfort Noise Generator, GNG</a:t>
            </a:r>
          </a:p>
          <a:p>
            <a:r>
              <a:rPr kumimoji="0" lang="ru-RU" smtClean="0">
                <a:cs typeface="Arial" charset="0"/>
              </a:rPr>
              <a:t>Генерация фонового шума</a:t>
            </a:r>
          </a:p>
          <a:p>
            <a:r>
              <a:rPr kumimoji="0" lang="ru-RU" smtClean="0">
                <a:cs typeface="Arial" charset="0"/>
              </a:rPr>
              <a:t>Простейшие кодеки просто прекращают передачу в период молчания, и декодер генерирует какой-либо шум с уровнем, равным минимальному уровню, отмеченному в период речевой активности</a:t>
            </a:r>
          </a:p>
          <a:p>
            <a:r>
              <a:rPr kumimoji="0" lang="ru-RU" smtClean="0">
                <a:cs typeface="Arial" charset="0"/>
              </a:rPr>
              <a:t>Более совершенные кодеки предоставляют удаленному декодеру информацию для восстановления  шума с параметрами, близкими к фактически наблюдавшимся</a:t>
            </a:r>
          </a:p>
          <a:p>
            <a:endParaRPr kumimoji="0" lang="ru-RU" smtClean="0">
              <a:cs typeface="Arial" charset="0"/>
            </a:endParaRPr>
          </a:p>
        </p:txBody>
      </p:sp>
      <p:sp>
        <p:nvSpPr>
          <p:cNvPr id="32772"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E1A0E78E-4226-403B-9DF6-C30E6583D739}" type="slidenum">
              <a:rPr lang="ru-RU">
                <a:cs typeface="Arial" charset="0"/>
              </a:rPr>
              <a:pPr/>
              <a:t>112</a:t>
            </a:fld>
            <a:endParaRPr lang="ru-RU">
              <a:cs typeface="Arial" charset="0"/>
            </a:endParaRPr>
          </a:p>
        </p:txBody>
      </p:sp>
    </p:spTree>
    <p:extLst>
      <p:ext uri="{BB962C8B-B14F-4D97-AF65-F5344CB8AC3E}">
        <p14:creationId xmlns:p14="http://schemas.microsoft.com/office/powerpoint/2010/main" val="23861167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285750" y="274638"/>
            <a:ext cx="8401050" cy="1143000"/>
          </a:xfrm>
        </p:spPr>
        <p:txBody>
          <a:bodyPr/>
          <a:lstStyle/>
          <a:p>
            <a:r>
              <a:rPr kumimoji="0" lang="ru-RU" smtClean="0">
                <a:cs typeface="Arial" charset="0"/>
              </a:rPr>
              <a:t>Оценка </a:t>
            </a:r>
            <a:r>
              <a:rPr kumimoji="0" lang="en-US" smtClean="0">
                <a:cs typeface="Arial" charset="0"/>
              </a:rPr>
              <a:t>MOS</a:t>
            </a:r>
            <a:endParaRPr kumimoji="0" lang="ru-RU" smtClean="0">
              <a:cs typeface="Arial" charset="0"/>
            </a:endParaRPr>
          </a:p>
        </p:txBody>
      </p:sp>
      <p:sp>
        <p:nvSpPr>
          <p:cNvPr id="33795" name="Содержимое 2"/>
          <p:cNvSpPr>
            <a:spLocks noGrp="1"/>
          </p:cNvSpPr>
          <p:nvPr>
            <p:ph sz="quarter" idx="1"/>
          </p:nvPr>
        </p:nvSpPr>
        <p:spPr>
          <a:xfrm>
            <a:off x="357188" y="1447800"/>
            <a:ext cx="8329612" cy="4910138"/>
          </a:xfrm>
        </p:spPr>
        <p:txBody>
          <a:bodyPr/>
          <a:lstStyle/>
          <a:p>
            <a:r>
              <a:rPr kumimoji="0" lang="ru-RU" smtClean="0">
                <a:cs typeface="Arial" charset="0"/>
              </a:rPr>
              <a:t>Рекомендация </a:t>
            </a:r>
            <a:r>
              <a:rPr kumimoji="0" lang="en-US" smtClean="0">
                <a:cs typeface="Arial" charset="0"/>
              </a:rPr>
              <a:t>ITU</a:t>
            </a:r>
            <a:r>
              <a:rPr kumimoji="0" lang="ru-RU" smtClean="0">
                <a:cs typeface="Arial" charset="0"/>
              </a:rPr>
              <a:t>-</a:t>
            </a:r>
            <a:r>
              <a:rPr kumimoji="0" lang="en-US" smtClean="0">
                <a:cs typeface="Arial" charset="0"/>
              </a:rPr>
              <a:t>T P</a:t>
            </a:r>
            <a:r>
              <a:rPr kumimoji="0" lang="ru-RU" smtClean="0">
                <a:cs typeface="Arial" charset="0"/>
              </a:rPr>
              <a:t>.800, которая описывает способы получения численных оценок качества речевой информации в сети, участке сети или отдельном оборудовании.</a:t>
            </a:r>
          </a:p>
          <a:p>
            <a:r>
              <a:rPr kumimoji="0" lang="en-US" b="1" i="1" smtClean="0">
                <a:cs typeface="Arial" charset="0"/>
              </a:rPr>
              <a:t>MOS (Mean Opinion Score)</a:t>
            </a:r>
            <a:r>
              <a:rPr kumimoji="0" lang="ru-RU" b="1" i="1" smtClean="0">
                <a:cs typeface="Arial" charset="0"/>
              </a:rPr>
              <a:t> </a:t>
            </a:r>
            <a:r>
              <a:rPr kumimoji="0" lang="ru-RU" smtClean="0">
                <a:cs typeface="Arial" charset="0"/>
              </a:rPr>
              <a:t>– средняя оценка качества большой группы слушателей по 5-ти бальной шкале. Для прослушивания экспертам предлагаются различные звуковые фрагменты:</a:t>
            </a:r>
          </a:p>
          <a:p>
            <a:pPr lvl="2"/>
            <a:r>
              <a:rPr kumimoji="0" lang="ru-RU" smtClean="0">
                <a:cs typeface="Arial" charset="0"/>
              </a:rPr>
              <a:t>Речь</a:t>
            </a:r>
          </a:p>
          <a:p>
            <a:pPr lvl="2"/>
            <a:r>
              <a:rPr kumimoji="0" lang="ru-RU" smtClean="0">
                <a:cs typeface="Arial" charset="0"/>
              </a:rPr>
              <a:t>Музыка</a:t>
            </a:r>
          </a:p>
          <a:p>
            <a:pPr lvl="2"/>
            <a:r>
              <a:rPr kumimoji="0" lang="ru-RU" smtClean="0">
                <a:cs typeface="Arial" charset="0"/>
              </a:rPr>
              <a:t>Речь на фоне различного шума</a:t>
            </a:r>
          </a:p>
          <a:p>
            <a:pPr lvl="2"/>
            <a:r>
              <a:rPr kumimoji="0" lang="ru-RU" smtClean="0">
                <a:cs typeface="Arial" charset="0"/>
              </a:rPr>
              <a:t>И т.д.</a:t>
            </a:r>
          </a:p>
          <a:p>
            <a:endParaRPr kumimoji="0" lang="ru-RU" smtClean="0">
              <a:cs typeface="Arial" charset="0"/>
            </a:endParaRPr>
          </a:p>
          <a:p>
            <a:endParaRPr kumimoji="0" lang="ru-RU" smtClean="0">
              <a:cs typeface="Arial" charset="0"/>
            </a:endParaRPr>
          </a:p>
        </p:txBody>
      </p:sp>
      <p:sp>
        <p:nvSpPr>
          <p:cNvPr id="33796"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F769772A-C68C-444F-93C6-F4C8EE58EF1E}" type="slidenum">
              <a:rPr lang="ru-RU">
                <a:cs typeface="Arial" charset="0"/>
              </a:rPr>
              <a:pPr/>
              <a:t>113</a:t>
            </a:fld>
            <a:endParaRPr lang="ru-RU">
              <a:cs typeface="Arial" charset="0"/>
            </a:endParaRPr>
          </a:p>
        </p:txBody>
      </p:sp>
    </p:spTree>
    <p:extLst>
      <p:ext uri="{BB962C8B-B14F-4D97-AF65-F5344CB8AC3E}">
        <p14:creationId xmlns:p14="http://schemas.microsoft.com/office/powerpoint/2010/main" val="25663923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r>
              <a:rPr kumimoji="0" lang="en-US" smtClean="0">
                <a:cs typeface="Arial" charset="0"/>
              </a:rPr>
              <a:t>MOS (</a:t>
            </a:r>
            <a:r>
              <a:rPr kumimoji="0" lang="ru-RU" smtClean="0">
                <a:cs typeface="Arial" charset="0"/>
              </a:rPr>
              <a:t>продолжение)</a:t>
            </a:r>
          </a:p>
        </p:txBody>
      </p:sp>
      <p:sp>
        <p:nvSpPr>
          <p:cNvPr id="34819" name="Содержимое 2"/>
          <p:cNvSpPr>
            <a:spLocks noGrp="1"/>
          </p:cNvSpPr>
          <p:nvPr>
            <p:ph sz="quarter" idx="1"/>
          </p:nvPr>
        </p:nvSpPr>
        <p:spPr/>
        <p:txBody>
          <a:bodyPr/>
          <a:lstStyle/>
          <a:p>
            <a:pPr>
              <a:buFont typeface="Wingdings 2" pitchFamily="18" charset="2"/>
              <a:buNone/>
            </a:pPr>
            <a:r>
              <a:rPr kumimoji="0" lang="ru-RU" smtClean="0">
                <a:cs typeface="Arial" charset="0"/>
              </a:rPr>
              <a:t>Оценки интерпретируются следующим образом:</a:t>
            </a:r>
          </a:p>
          <a:p>
            <a:r>
              <a:rPr kumimoji="0" lang="ru-RU" b="1" smtClean="0">
                <a:cs typeface="Arial" charset="0"/>
              </a:rPr>
              <a:t>4-5 </a:t>
            </a:r>
            <a:r>
              <a:rPr kumimoji="0" lang="ru-RU" smtClean="0">
                <a:cs typeface="Arial" charset="0"/>
              </a:rPr>
              <a:t>– высокое качество, аналогично качеству передачи речи в </a:t>
            </a:r>
            <a:r>
              <a:rPr kumimoji="0" lang="en-US" smtClean="0">
                <a:cs typeface="Arial" charset="0"/>
              </a:rPr>
              <a:t>ISDN </a:t>
            </a:r>
            <a:r>
              <a:rPr kumimoji="0" lang="ru-RU" smtClean="0">
                <a:cs typeface="Arial" charset="0"/>
              </a:rPr>
              <a:t>или еще выше</a:t>
            </a:r>
          </a:p>
          <a:p>
            <a:r>
              <a:rPr kumimoji="0" lang="ru-RU" b="1" smtClean="0">
                <a:cs typeface="Arial" charset="0"/>
              </a:rPr>
              <a:t>3,5-4</a:t>
            </a:r>
            <a:r>
              <a:rPr kumimoji="0" lang="ru-RU" smtClean="0">
                <a:cs typeface="Arial" charset="0"/>
              </a:rPr>
              <a:t> – качество ТфОП (</a:t>
            </a:r>
            <a:r>
              <a:rPr kumimoji="0" lang="en-US" smtClean="0">
                <a:cs typeface="Arial" charset="0"/>
              </a:rPr>
              <a:t>toll quality)</a:t>
            </a:r>
            <a:endParaRPr kumimoji="0" lang="ru-RU" smtClean="0">
              <a:cs typeface="Arial" charset="0"/>
            </a:endParaRPr>
          </a:p>
          <a:p>
            <a:r>
              <a:rPr kumimoji="0" lang="ru-RU" b="1" smtClean="0">
                <a:cs typeface="Arial" charset="0"/>
              </a:rPr>
              <a:t>3-3,5</a:t>
            </a:r>
            <a:r>
              <a:rPr kumimoji="0" lang="ru-RU" smtClean="0">
                <a:cs typeface="Arial" charset="0"/>
              </a:rPr>
              <a:t> – качество речи по прежнему удовлетворительно, но  его ухудшение хорошо заметно на слух</a:t>
            </a:r>
          </a:p>
          <a:p>
            <a:r>
              <a:rPr kumimoji="0" lang="ru-RU" b="1" smtClean="0">
                <a:cs typeface="Arial" charset="0"/>
              </a:rPr>
              <a:t>2,5-3 </a:t>
            </a:r>
            <a:r>
              <a:rPr kumimoji="0" lang="ru-RU" smtClean="0">
                <a:cs typeface="Arial" charset="0"/>
              </a:rPr>
              <a:t> - речь разборчива, но требует концентрации внимания для понимания</a:t>
            </a:r>
          </a:p>
        </p:txBody>
      </p:sp>
      <p:sp>
        <p:nvSpPr>
          <p:cNvPr id="34820"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0738AF1B-3FCB-4674-9D34-4EB2F5645100}" type="slidenum">
              <a:rPr lang="ru-RU">
                <a:cs typeface="Arial" charset="0"/>
              </a:rPr>
              <a:pPr/>
              <a:t>114</a:t>
            </a:fld>
            <a:endParaRPr lang="ru-RU">
              <a:cs typeface="Arial" charset="0"/>
            </a:endParaRPr>
          </a:p>
        </p:txBody>
      </p:sp>
    </p:spTree>
    <p:extLst>
      <p:ext uri="{BB962C8B-B14F-4D97-AF65-F5344CB8AC3E}">
        <p14:creationId xmlns:p14="http://schemas.microsoft.com/office/powerpoint/2010/main" val="39764900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r>
              <a:rPr kumimoji="0" lang="ru-RU" smtClean="0">
                <a:cs typeface="Arial" charset="0"/>
              </a:rPr>
              <a:t>Недостатки оценки </a:t>
            </a:r>
            <a:r>
              <a:rPr kumimoji="0" lang="en-US" smtClean="0">
                <a:cs typeface="Arial" charset="0"/>
              </a:rPr>
              <a:t>MOS</a:t>
            </a:r>
            <a:endParaRPr kumimoji="0" lang="ru-RU" smtClean="0">
              <a:cs typeface="Arial" charset="0"/>
            </a:endParaRPr>
          </a:p>
        </p:txBody>
      </p:sp>
      <p:sp>
        <p:nvSpPr>
          <p:cNvPr id="35843" name="Содержимое 2"/>
          <p:cNvSpPr>
            <a:spLocks noGrp="1"/>
          </p:cNvSpPr>
          <p:nvPr>
            <p:ph sz="quarter" idx="1"/>
          </p:nvPr>
        </p:nvSpPr>
        <p:spPr/>
        <p:txBody>
          <a:bodyPr/>
          <a:lstStyle/>
          <a:p>
            <a:pPr>
              <a:lnSpc>
                <a:spcPct val="150000"/>
              </a:lnSpc>
            </a:pPr>
            <a:r>
              <a:rPr kumimoji="0" lang="ru-RU" smtClean="0">
                <a:cs typeface="Arial" charset="0"/>
              </a:rPr>
              <a:t>Субъективность оценки</a:t>
            </a:r>
          </a:p>
          <a:p>
            <a:pPr>
              <a:lnSpc>
                <a:spcPct val="150000"/>
              </a:lnSpc>
            </a:pPr>
            <a:r>
              <a:rPr kumimoji="0" lang="ru-RU" smtClean="0">
                <a:cs typeface="Arial" charset="0"/>
              </a:rPr>
              <a:t>Не учитывается влияние:</a:t>
            </a:r>
          </a:p>
          <a:p>
            <a:pPr lvl="2">
              <a:lnSpc>
                <a:spcPct val="150000"/>
              </a:lnSpc>
            </a:pPr>
            <a:r>
              <a:rPr kumimoji="0" lang="ru-RU" smtClean="0">
                <a:cs typeface="Arial" charset="0"/>
              </a:rPr>
              <a:t>Задержки</a:t>
            </a:r>
          </a:p>
          <a:p>
            <a:pPr lvl="2">
              <a:lnSpc>
                <a:spcPct val="150000"/>
              </a:lnSpc>
            </a:pPr>
            <a:r>
              <a:rPr kumimoji="0" lang="ru-RU" smtClean="0">
                <a:cs typeface="Arial" charset="0"/>
              </a:rPr>
              <a:t>Вариации задержки</a:t>
            </a:r>
          </a:p>
          <a:p>
            <a:pPr lvl="2">
              <a:lnSpc>
                <a:spcPct val="150000"/>
              </a:lnSpc>
            </a:pPr>
            <a:r>
              <a:rPr kumimoji="0" lang="ru-RU" smtClean="0">
                <a:cs typeface="Arial" charset="0"/>
              </a:rPr>
              <a:t>Потери пакетов</a:t>
            </a:r>
          </a:p>
          <a:p>
            <a:pPr>
              <a:lnSpc>
                <a:spcPct val="150000"/>
              </a:lnSpc>
            </a:pPr>
            <a:r>
              <a:rPr kumimoji="0" lang="ru-RU" smtClean="0">
                <a:cs typeface="Arial" charset="0"/>
              </a:rPr>
              <a:t>Нет возможности производить оценку на этапе планирования</a:t>
            </a:r>
          </a:p>
        </p:txBody>
      </p:sp>
      <p:sp>
        <p:nvSpPr>
          <p:cNvPr id="35844"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6A8BFC7F-0B29-4F3B-B2AF-89BA9E06E368}" type="slidenum">
              <a:rPr lang="ru-RU">
                <a:cs typeface="Arial" charset="0"/>
              </a:rPr>
              <a:pPr/>
              <a:t>115</a:t>
            </a:fld>
            <a:endParaRPr lang="ru-RU">
              <a:cs typeface="Arial" charset="0"/>
            </a:endParaRPr>
          </a:p>
        </p:txBody>
      </p:sp>
    </p:spTree>
    <p:extLst>
      <p:ext uri="{BB962C8B-B14F-4D97-AF65-F5344CB8AC3E}">
        <p14:creationId xmlns:p14="http://schemas.microsoft.com/office/powerpoint/2010/main" val="37671757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214313" y="0"/>
            <a:ext cx="8329612" cy="1143000"/>
          </a:xfrm>
        </p:spPr>
        <p:txBody>
          <a:bodyPr/>
          <a:lstStyle/>
          <a:p>
            <a:r>
              <a:rPr kumimoji="0" lang="ru-RU" smtClean="0">
                <a:cs typeface="Arial" charset="0"/>
              </a:rPr>
              <a:t>Объективный метод оценки качества</a:t>
            </a:r>
          </a:p>
        </p:txBody>
      </p:sp>
      <p:sp>
        <p:nvSpPr>
          <p:cNvPr id="36867" name="Содержимое 2"/>
          <p:cNvSpPr>
            <a:spLocks noGrp="1"/>
          </p:cNvSpPr>
          <p:nvPr>
            <p:ph sz="quarter" idx="1"/>
          </p:nvPr>
        </p:nvSpPr>
        <p:spPr/>
        <p:txBody>
          <a:bodyPr/>
          <a:lstStyle/>
          <a:p>
            <a:pPr>
              <a:lnSpc>
                <a:spcPct val="150000"/>
              </a:lnSpc>
            </a:pPr>
            <a:r>
              <a:rPr kumimoji="0" lang="ru-RU" smtClean="0">
                <a:cs typeface="Arial" charset="0"/>
              </a:rPr>
              <a:t>Рекомендация </a:t>
            </a:r>
            <a:r>
              <a:rPr kumimoji="0" lang="en-US" smtClean="0">
                <a:cs typeface="Arial" charset="0"/>
              </a:rPr>
              <a:t>G</a:t>
            </a:r>
            <a:r>
              <a:rPr kumimoji="0" lang="ru-RU" smtClean="0">
                <a:cs typeface="Arial" charset="0"/>
              </a:rPr>
              <a:t>.</a:t>
            </a:r>
            <a:r>
              <a:rPr kumimoji="0" lang="en-US" smtClean="0">
                <a:cs typeface="Arial" charset="0"/>
              </a:rPr>
              <a:t>107</a:t>
            </a:r>
          </a:p>
          <a:p>
            <a:pPr>
              <a:lnSpc>
                <a:spcPct val="150000"/>
              </a:lnSpc>
            </a:pPr>
            <a:r>
              <a:rPr kumimoji="0" lang="ru-RU" smtClean="0">
                <a:cs typeface="Arial" charset="0"/>
              </a:rPr>
              <a:t>В основе метода - </a:t>
            </a:r>
            <a:r>
              <a:rPr kumimoji="0" lang="en-US" smtClean="0">
                <a:cs typeface="Arial" charset="0"/>
              </a:rPr>
              <a:t>E</a:t>
            </a:r>
            <a:r>
              <a:rPr kumimoji="0" lang="ru-RU" smtClean="0">
                <a:cs typeface="Arial" charset="0"/>
              </a:rPr>
              <a:t>-модель - вычислительная модель, которая на основе более чем 20 параметров терминалов, линий связи, оборудования и условий разговора определяет оценку качества, так называемый R-фактор </a:t>
            </a:r>
          </a:p>
        </p:txBody>
      </p:sp>
      <p:sp>
        <p:nvSpPr>
          <p:cNvPr id="36868"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FE3DE474-4354-43CE-8A87-A08E2E7CE68E}" type="slidenum">
              <a:rPr lang="ru-RU">
                <a:cs typeface="Arial" charset="0"/>
              </a:rPr>
              <a:pPr/>
              <a:t>116</a:t>
            </a:fld>
            <a:endParaRPr lang="ru-RU">
              <a:cs typeface="Arial" charset="0"/>
            </a:endParaRPr>
          </a:p>
        </p:txBody>
      </p:sp>
    </p:spTree>
    <p:extLst>
      <p:ext uri="{BB962C8B-B14F-4D97-AF65-F5344CB8AC3E}">
        <p14:creationId xmlns:p14="http://schemas.microsoft.com/office/powerpoint/2010/main" val="2393248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r>
              <a:rPr kumimoji="0" lang="en-US" smtClean="0">
                <a:cs typeface="Arial" charset="0"/>
              </a:rPr>
              <a:t>E</a:t>
            </a:r>
            <a:r>
              <a:rPr kumimoji="0" lang="ru-RU" smtClean="0">
                <a:cs typeface="Arial" charset="0"/>
              </a:rPr>
              <a:t> </a:t>
            </a:r>
            <a:r>
              <a:rPr kumimoji="0" lang="en-US" smtClean="0">
                <a:cs typeface="Arial" charset="0"/>
              </a:rPr>
              <a:t>- </a:t>
            </a:r>
            <a:r>
              <a:rPr kumimoji="0" lang="ru-RU" smtClean="0">
                <a:cs typeface="Arial" charset="0"/>
              </a:rPr>
              <a:t>модель</a:t>
            </a:r>
          </a:p>
        </p:txBody>
      </p:sp>
      <p:sp>
        <p:nvSpPr>
          <p:cNvPr id="37891" name="Содержимое 2"/>
          <p:cNvSpPr>
            <a:spLocks noGrp="1"/>
          </p:cNvSpPr>
          <p:nvPr>
            <p:ph sz="quarter" idx="1"/>
          </p:nvPr>
        </p:nvSpPr>
        <p:spPr/>
        <p:txBody>
          <a:bodyPr/>
          <a:lstStyle/>
          <a:p>
            <a:r>
              <a:rPr kumimoji="0" lang="ru-RU" smtClean="0">
                <a:cs typeface="Arial" charset="0"/>
              </a:rPr>
              <a:t>В основе Е-модели лежит принцип аддитивности факторов, ухудшающих качество передаваемой речи.</a:t>
            </a:r>
          </a:p>
          <a:p>
            <a:r>
              <a:rPr kumimoji="0" lang="en-US" smtClean="0">
                <a:cs typeface="Arial" charset="0"/>
              </a:rPr>
              <a:t>R</a:t>
            </a:r>
            <a:r>
              <a:rPr kumimoji="0" lang="ru-RU" smtClean="0">
                <a:cs typeface="Arial" charset="0"/>
              </a:rPr>
              <a:t>-фактор вычисляется по следующей формуле:</a:t>
            </a:r>
          </a:p>
          <a:p>
            <a:endParaRPr kumimoji="0" lang="ru-RU" smtClean="0">
              <a:cs typeface="Arial" charset="0"/>
            </a:endParaRPr>
          </a:p>
          <a:p>
            <a:endParaRPr kumimoji="0" lang="ru-RU" smtClean="0">
              <a:cs typeface="Arial" charset="0"/>
            </a:endParaRPr>
          </a:p>
          <a:p>
            <a:r>
              <a:rPr kumimoji="0" lang="ru-RU" smtClean="0">
                <a:cs typeface="Arial" charset="0"/>
              </a:rPr>
              <a:t>Фактор R</a:t>
            </a:r>
            <a:r>
              <a:rPr kumimoji="0" lang="ru-RU" baseline="-25000" smtClean="0">
                <a:cs typeface="Arial" charset="0"/>
              </a:rPr>
              <a:t>0</a:t>
            </a:r>
            <a:r>
              <a:rPr kumimoji="0" lang="ru-RU" smtClean="0">
                <a:cs typeface="Arial" charset="0"/>
              </a:rPr>
              <a:t> представляет собой базовое отношение сигнал-шум, включающее в себя шумы от различных источников. </a:t>
            </a:r>
          </a:p>
          <a:p>
            <a:endParaRPr kumimoji="0" lang="ru-RU" smtClean="0">
              <a:cs typeface="Arial" charset="0"/>
            </a:endParaRPr>
          </a:p>
          <a:p>
            <a:endParaRPr kumimoji="0" lang="ru-RU" smtClean="0">
              <a:cs typeface="Arial" charset="0"/>
            </a:endParaRPr>
          </a:p>
        </p:txBody>
      </p:sp>
      <p:graphicFrame>
        <p:nvGraphicFramePr>
          <p:cNvPr id="37892" name="Object 2"/>
          <p:cNvGraphicFramePr>
            <a:graphicFrameLocks noChangeAspect="1"/>
          </p:cNvGraphicFramePr>
          <p:nvPr/>
        </p:nvGraphicFramePr>
        <p:xfrm>
          <a:off x="2286000" y="3357563"/>
          <a:ext cx="3500438" cy="603250"/>
        </p:xfrm>
        <a:graphic>
          <a:graphicData uri="http://schemas.openxmlformats.org/presentationml/2006/ole">
            <mc:AlternateContent xmlns:mc="http://schemas.openxmlformats.org/markup-compatibility/2006">
              <mc:Choice xmlns:v="urn:schemas-microsoft-com:vml" Requires="v">
                <p:oleObj spid="_x0000_s129029" name="Equation" r:id="rId3" imgW="1638300" imgH="241300" progId="Equation.DSMT4">
                  <p:embed/>
                </p:oleObj>
              </mc:Choice>
              <mc:Fallback>
                <p:oleObj name="Equation" r:id="rId3" imgW="16383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357563"/>
                        <a:ext cx="3500438"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7893" name="Номер слайда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EFAFD8AD-F3AA-4287-91F4-D23972173E62}" type="slidenum">
              <a:rPr lang="ru-RU">
                <a:cs typeface="Arial" charset="0"/>
              </a:rPr>
              <a:pPr/>
              <a:t>117</a:t>
            </a:fld>
            <a:endParaRPr lang="ru-RU">
              <a:cs typeface="Arial" charset="0"/>
            </a:endParaRPr>
          </a:p>
        </p:txBody>
      </p:sp>
    </p:spTree>
    <p:extLst>
      <p:ext uri="{BB962C8B-B14F-4D97-AF65-F5344CB8AC3E}">
        <p14:creationId xmlns:p14="http://schemas.microsoft.com/office/powerpoint/2010/main" val="171939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642938" y="0"/>
            <a:ext cx="7772400" cy="1143000"/>
          </a:xfrm>
        </p:spPr>
        <p:txBody>
          <a:bodyPr/>
          <a:lstStyle/>
          <a:p>
            <a:r>
              <a:rPr kumimoji="0" lang="en-US" smtClean="0">
                <a:cs typeface="Arial" charset="0"/>
              </a:rPr>
              <a:t>E-</a:t>
            </a:r>
            <a:r>
              <a:rPr kumimoji="0" lang="ru-RU" smtClean="0">
                <a:cs typeface="Arial" charset="0"/>
              </a:rPr>
              <a:t>модель</a:t>
            </a:r>
          </a:p>
        </p:txBody>
      </p:sp>
      <p:sp>
        <p:nvSpPr>
          <p:cNvPr id="38915" name="Содержимое 2"/>
          <p:cNvSpPr>
            <a:spLocks noGrp="1"/>
          </p:cNvSpPr>
          <p:nvPr>
            <p:ph sz="quarter" idx="1"/>
          </p:nvPr>
        </p:nvSpPr>
        <p:spPr/>
        <p:txBody>
          <a:bodyPr/>
          <a:lstStyle/>
          <a:p>
            <a:r>
              <a:rPr kumimoji="0" lang="ru-RU" smtClean="0">
                <a:cs typeface="Arial" charset="0"/>
              </a:rPr>
              <a:t>     отражает ухудшение качества из-за факторов, которые могут произойти более или менее одновременно с передачей речи (шумы квантования, неоптимальный местный эффект, тихий звук)</a:t>
            </a:r>
          </a:p>
          <a:p>
            <a:r>
              <a:rPr kumimoji="0" lang="ru-RU" smtClean="0">
                <a:cs typeface="Arial" charset="0"/>
              </a:rPr>
              <a:t>     выражает ухудшение качества речи, вызванное большой задержкой и эффектами эха</a:t>
            </a:r>
          </a:p>
          <a:p>
            <a:r>
              <a:rPr kumimoji="0" lang="ru-RU" smtClean="0">
                <a:cs typeface="Arial" charset="0"/>
              </a:rPr>
              <a:t>Коэффициент снижения эффективности оборудования </a:t>
            </a:r>
            <a:r>
              <a:rPr kumimoji="0" lang="en-US" b="1" i="1" smtClean="0">
                <a:cs typeface="Arial" charset="0"/>
              </a:rPr>
              <a:t>I</a:t>
            </a:r>
            <a:r>
              <a:rPr kumimoji="0" lang="en-US" b="1" i="1" baseline="-25000" smtClean="0">
                <a:cs typeface="Arial" charset="0"/>
              </a:rPr>
              <a:t>e</a:t>
            </a:r>
            <a:r>
              <a:rPr kumimoji="0" lang="ru-RU" b="1" i="1" baseline="-25000" smtClean="0">
                <a:cs typeface="Arial" charset="0"/>
              </a:rPr>
              <a:t>-</a:t>
            </a:r>
            <a:r>
              <a:rPr kumimoji="0" lang="en-US" b="1" i="1" baseline="-25000" smtClean="0">
                <a:cs typeface="Arial" charset="0"/>
              </a:rPr>
              <a:t>eff</a:t>
            </a:r>
            <a:r>
              <a:rPr kumimoji="0" lang="en-US" b="1" smtClean="0">
                <a:cs typeface="Arial" charset="0"/>
              </a:rPr>
              <a:t> </a:t>
            </a:r>
            <a:r>
              <a:rPr kumimoji="0" lang="ru-RU" smtClean="0">
                <a:cs typeface="Arial" charset="0"/>
              </a:rPr>
              <a:t>отражает ухудшения качества, вызванные кодеками и потерей пакетов.</a:t>
            </a:r>
          </a:p>
          <a:p>
            <a:endParaRPr kumimoji="0" lang="ru-RU" smtClean="0">
              <a:cs typeface="Arial" charset="0"/>
            </a:endParaRPr>
          </a:p>
        </p:txBody>
      </p:sp>
      <p:graphicFrame>
        <p:nvGraphicFramePr>
          <p:cNvPr id="38916" name="Object 2"/>
          <p:cNvGraphicFramePr>
            <a:graphicFrameLocks noChangeAspect="1"/>
          </p:cNvGraphicFramePr>
          <p:nvPr/>
        </p:nvGraphicFramePr>
        <p:xfrm>
          <a:off x="1285875" y="1357313"/>
          <a:ext cx="217488" cy="677862"/>
        </p:xfrm>
        <a:graphic>
          <a:graphicData uri="http://schemas.openxmlformats.org/presentationml/2006/ole">
            <mc:AlternateContent xmlns:mc="http://schemas.openxmlformats.org/markup-compatibility/2006">
              <mc:Choice xmlns:v="urn:schemas-microsoft-com:vml" Requires="v">
                <p:oleObj spid="_x0000_s130056" name="Equation" r:id="rId3" imgW="152334" imgH="228501" progId="Equation.DSMT4">
                  <p:embed/>
                </p:oleObj>
              </mc:Choice>
              <mc:Fallback>
                <p:oleObj name="Equation" r:id="rId3" imgW="152334"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1357313"/>
                        <a:ext cx="217488"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8917" name="Object 3"/>
          <p:cNvGraphicFramePr>
            <a:graphicFrameLocks noChangeAspect="1"/>
          </p:cNvGraphicFramePr>
          <p:nvPr/>
        </p:nvGraphicFramePr>
        <p:xfrm>
          <a:off x="1214438" y="3500438"/>
          <a:ext cx="371475" cy="514350"/>
        </p:xfrm>
        <a:graphic>
          <a:graphicData uri="http://schemas.openxmlformats.org/presentationml/2006/ole">
            <mc:AlternateContent xmlns:mc="http://schemas.openxmlformats.org/markup-compatibility/2006">
              <mc:Choice xmlns:v="urn:schemas-microsoft-com:vml" Requires="v">
                <p:oleObj spid="_x0000_s130057" name="Equation" r:id="rId5" imgW="165028" imgH="228501" progId="Equation.DSMT4">
                  <p:embed/>
                </p:oleObj>
              </mc:Choice>
              <mc:Fallback>
                <p:oleObj name="Equation" r:id="rId5" imgW="165028"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38" y="3500438"/>
                        <a:ext cx="3714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8918" name="Номер слайда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12746A93-ECCC-46B4-949D-D875EDE0DDDF}" type="slidenum">
              <a:rPr lang="ru-RU">
                <a:cs typeface="Arial" charset="0"/>
              </a:rPr>
              <a:pPr/>
              <a:t>118</a:t>
            </a:fld>
            <a:endParaRPr lang="ru-RU">
              <a:cs typeface="Arial" charset="0"/>
            </a:endParaRPr>
          </a:p>
        </p:txBody>
      </p:sp>
    </p:spTree>
    <p:extLst>
      <p:ext uri="{BB962C8B-B14F-4D97-AF65-F5344CB8AC3E}">
        <p14:creationId xmlns:p14="http://schemas.microsoft.com/office/powerpoint/2010/main" val="16699790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428625" y="0"/>
            <a:ext cx="7772400" cy="1143000"/>
          </a:xfrm>
        </p:spPr>
        <p:txBody>
          <a:bodyPr/>
          <a:lstStyle/>
          <a:p>
            <a:r>
              <a:rPr kumimoji="0" lang="en-US" smtClean="0">
                <a:cs typeface="Arial" charset="0"/>
              </a:rPr>
              <a:t>E-</a:t>
            </a:r>
            <a:r>
              <a:rPr kumimoji="0" lang="ru-RU" smtClean="0">
                <a:cs typeface="Arial" charset="0"/>
              </a:rPr>
              <a:t>модель</a:t>
            </a:r>
          </a:p>
        </p:txBody>
      </p:sp>
      <p:sp>
        <p:nvSpPr>
          <p:cNvPr id="39939" name="Содержимое 2"/>
          <p:cNvSpPr>
            <a:spLocks noGrp="1"/>
          </p:cNvSpPr>
          <p:nvPr>
            <p:ph sz="quarter" idx="1"/>
          </p:nvPr>
        </p:nvSpPr>
        <p:spPr>
          <a:xfrm>
            <a:off x="214313" y="1143000"/>
            <a:ext cx="8786812" cy="4572000"/>
          </a:xfrm>
        </p:spPr>
        <p:txBody>
          <a:bodyPr/>
          <a:lstStyle/>
          <a:p>
            <a:r>
              <a:rPr kumimoji="0" lang="ru-RU" smtClean="0">
                <a:cs typeface="Arial" charset="0"/>
              </a:rPr>
              <a:t>Коэффициент выигрыша </a:t>
            </a:r>
            <a:r>
              <a:rPr kumimoji="0" lang="ru-RU" i="1" smtClean="0">
                <a:cs typeface="Arial" charset="0"/>
              </a:rPr>
              <a:t>А</a:t>
            </a:r>
            <a:r>
              <a:rPr kumimoji="0" lang="ru-RU" smtClean="0">
                <a:cs typeface="Arial" charset="0"/>
              </a:rPr>
              <a:t> служит для компенсации коэффициентов ухудшений. Если пользователю предоставляются дополнительные преимущества можно увеличить значение </a:t>
            </a:r>
            <a:r>
              <a:rPr kumimoji="0" lang="en-US" smtClean="0">
                <a:cs typeface="Arial" charset="0"/>
              </a:rPr>
              <a:t>R</a:t>
            </a:r>
            <a:r>
              <a:rPr kumimoji="0" lang="ru-RU" smtClean="0">
                <a:cs typeface="Arial" charset="0"/>
              </a:rPr>
              <a:t>-фактора, так как пользователь может ожидать плохого качества от данного вида связи и готов с ним мириться в обмен на предоставляемые преимущества.</a:t>
            </a:r>
          </a:p>
          <a:p>
            <a:r>
              <a:rPr kumimoji="0" lang="ru-RU" smtClean="0">
                <a:cs typeface="Arial" charset="0"/>
              </a:rPr>
              <a:t>Значения </a:t>
            </a:r>
            <a:r>
              <a:rPr kumimoji="0" lang="en-US" smtClean="0">
                <a:cs typeface="Arial" charset="0"/>
              </a:rPr>
              <a:t>R</a:t>
            </a:r>
            <a:r>
              <a:rPr kumimoji="0" lang="ru-RU" smtClean="0">
                <a:cs typeface="Arial" charset="0"/>
              </a:rPr>
              <a:t>-фактора лежат в пределах от 0 до 93,2, чем больше это значение, тем лучше качество передачи речи.</a:t>
            </a:r>
          </a:p>
          <a:p>
            <a:endParaRPr kumimoji="0" lang="ru-RU" smtClean="0">
              <a:cs typeface="Arial" charset="0"/>
            </a:endParaRPr>
          </a:p>
          <a:p>
            <a:endParaRPr kumimoji="0" lang="ru-RU" smtClean="0">
              <a:cs typeface="Arial" charset="0"/>
            </a:endParaRPr>
          </a:p>
        </p:txBody>
      </p:sp>
      <p:sp>
        <p:nvSpPr>
          <p:cNvPr id="39940"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F32B31A9-05F0-4134-B0E9-573D3F453BC5}" type="slidenum">
              <a:rPr lang="ru-RU">
                <a:cs typeface="Arial" charset="0"/>
              </a:rPr>
              <a:pPr/>
              <a:t>119</a:t>
            </a:fld>
            <a:endParaRPr lang="ru-RU">
              <a:cs typeface="Arial" charset="0"/>
            </a:endParaRPr>
          </a:p>
        </p:txBody>
      </p:sp>
    </p:spTree>
    <p:extLst>
      <p:ext uri="{BB962C8B-B14F-4D97-AF65-F5344CB8AC3E}">
        <p14:creationId xmlns:p14="http://schemas.microsoft.com/office/powerpoint/2010/main" val="162627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Классификация сетей</a:t>
            </a:r>
            <a:endParaRPr lang="ru-RU" dirty="0"/>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19824350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357188" y="274638"/>
            <a:ext cx="8329612" cy="1143000"/>
          </a:xfrm>
        </p:spPr>
        <p:txBody>
          <a:bodyPr/>
          <a:lstStyle/>
          <a:p>
            <a:r>
              <a:rPr kumimoji="0" lang="ru-RU" smtClean="0">
                <a:cs typeface="Arial" charset="0"/>
              </a:rPr>
              <a:t>Соотношение между оценкой MOS и R-фактором</a:t>
            </a:r>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357313"/>
            <a:ext cx="7072312"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Номер слайда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BD304937-9C2C-4AD4-A737-8161997CE396}" type="slidenum">
              <a:rPr lang="ru-RU">
                <a:cs typeface="Arial" charset="0"/>
              </a:rPr>
              <a:pPr/>
              <a:t>120</a:t>
            </a:fld>
            <a:endParaRPr lang="ru-RU">
              <a:cs typeface="Arial" charset="0"/>
            </a:endParaRPr>
          </a:p>
        </p:txBody>
      </p:sp>
    </p:spTree>
    <p:extLst>
      <p:ext uri="{BB962C8B-B14F-4D97-AF65-F5344CB8AC3E}">
        <p14:creationId xmlns:p14="http://schemas.microsoft.com/office/powerpoint/2010/main" val="3500071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pPr eaLnBrk="1" hangingPunct="1"/>
            <a:r>
              <a:rPr kumimoji="0" lang="ru-RU" sz="3200" b="1" smtClean="0">
                <a:latin typeface="Times New Roman" pitchFamily="18" charset="0"/>
                <a:cs typeface="Arial" charset="0"/>
              </a:rPr>
              <a:t>Передача сигналов DTMF и </a:t>
            </a:r>
            <a:r>
              <a:rPr kumimoji="0" lang="en-US" sz="3200" b="1" smtClean="0">
                <a:latin typeface="Times New Roman" pitchFamily="18" charset="0"/>
                <a:cs typeface="Arial" charset="0"/>
              </a:rPr>
              <a:t>FAX</a:t>
            </a:r>
            <a:br>
              <a:rPr kumimoji="0" lang="en-US" sz="3200" b="1" smtClean="0">
                <a:latin typeface="Times New Roman" pitchFamily="18" charset="0"/>
                <a:cs typeface="Arial" charset="0"/>
              </a:rPr>
            </a:br>
            <a:r>
              <a:rPr kumimoji="0" lang="ru-RU" sz="3200" b="1" smtClean="0">
                <a:latin typeface="Times New Roman" pitchFamily="18" charset="0"/>
                <a:cs typeface="Arial" charset="0"/>
              </a:rPr>
              <a:t>по </a:t>
            </a:r>
            <a:r>
              <a:rPr kumimoji="0" lang="en-US" sz="3200" b="1" smtClean="0">
                <a:latin typeface="Times New Roman" pitchFamily="18" charset="0"/>
                <a:cs typeface="Arial" charset="0"/>
              </a:rPr>
              <a:t>IP-</a:t>
            </a:r>
            <a:r>
              <a:rPr kumimoji="0" lang="ru-RU" sz="3200" b="1" smtClean="0">
                <a:latin typeface="Times New Roman" pitchFamily="18" charset="0"/>
                <a:cs typeface="Arial" charset="0"/>
              </a:rPr>
              <a:t>сетям</a:t>
            </a:r>
            <a:endParaRPr kumimoji="0" lang="ru-RU" sz="3200" smtClean="0">
              <a:cs typeface="Arial" charset="0"/>
            </a:endParaRPr>
          </a:p>
        </p:txBody>
      </p:sp>
      <p:sp>
        <p:nvSpPr>
          <p:cNvPr id="41987" name="Содержимое 2"/>
          <p:cNvSpPr>
            <a:spLocks noGrp="1"/>
          </p:cNvSpPr>
          <p:nvPr>
            <p:ph sz="quarter" idx="1"/>
          </p:nvPr>
        </p:nvSpPr>
        <p:spPr>
          <a:xfrm>
            <a:off x="785813" y="1714500"/>
            <a:ext cx="7772400" cy="4500563"/>
          </a:xfrm>
        </p:spPr>
        <p:txBody>
          <a:bodyPr/>
          <a:lstStyle/>
          <a:p>
            <a:pPr marL="292100" indent="-292100" eaLnBrk="1" hangingPunct="1">
              <a:lnSpc>
                <a:spcPct val="80000"/>
              </a:lnSpc>
              <a:spcBef>
                <a:spcPct val="50000"/>
              </a:spcBef>
              <a:buFont typeface="Wingdings" pitchFamily="2" charset="2"/>
              <a:buChar char="§"/>
            </a:pPr>
            <a:r>
              <a:rPr lang="ru-RU" sz="2400" smtClean="0">
                <a:latin typeface="Times New Roman" pitchFamily="18" charset="0"/>
                <a:cs typeface="Arial" charset="0"/>
              </a:rPr>
              <a:t>Обнаружение на передающем конце</a:t>
            </a:r>
          </a:p>
          <a:p>
            <a:pPr marL="292100" indent="-292100" eaLnBrk="1" hangingPunct="1">
              <a:lnSpc>
                <a:spcPct val="80000"/>
              </a:lnSpc>
              <a:spcBef>
                <a:spcPct val="50000"/>
              </a:spcBef>
              <a:buFont typeface="Wingdings" pitchFamily="2" charset="2"/>
              <a:buChar char="§"/>
            </a:pPr>
            <a:r>
              <a:rPr lang="ru-RU" sz="2400" smtClean="0">
                <a:latin typeface="Times New Roman" pitchFamily="18" charset="0"/>
                <a:cs typeface="Arial" charset="0"/>
              </a:rPr>
              <a:t>При помощи протокола сигнализации (</a:t>
            </a:r>
            <a:r>
              <a:rPr lang="en-US" sz="2400" smtClean="0">
                <a:latin typeface="Times New Roman" pitchFamily="18" charset="0"/>
                <a:cs typeface="Arial" charset="0"/>
              </a:rPr>
              <a:t>SIP, H.248)</a:t>
            </a:r>
            <a:r>
              <a:rPr lang="ru-RU" sz="2400" smtClean="0">
                <a:latin typeface="Times New Roman" pitchFamily="18" charset="0"/>
                <a:cs typeface="Arial" charset="0"/>
              </a:rPr>
              <a:t>: задержки</a:t>
            </a:r>
          </a:p>
          <a:p>
            <a:pPr marL="292100" indent="-292100" eaLnBrk="1" hangingPunct="1">
              <a:lnSpc>
                <a:spcPct val="80000"/>
              </a:lnSpc>
              <a:spcBef>
                <a:spcPct val="50000"/>
              </a:spcBef>
              <a:buFont typeface="Wingdings" pitchFamily="2" charset="2"/>
              <a:buChar char="§"/>
            </a:pPr>
            <a:r>
              <a:rPr lang="ru-RU" sz="2400" smtClean="0">
                <a:latin typeface="Times New Roman" pitchFamily="18" charset="0"/>
                <a:cs typeface="Arial" charset="0"/>
              </a:rPr>
              <a:t>При помощи </a:t>
            </a:r>
            <a:r>
              <a:rPr lang="en-US" sz="2400" smtClean="0">
                <a:latin typeface="Times New Roman" pitchFamily="18" charset="0"/>
                <a:cs typeface="Arial" charset="0"/>
              </a:rPr>
              <a:t>RTP</a:t>
            </a:r>
            <a:r>
              <a:rPr lang="ru-RU" sz="2400" smtClean="0">
                <a:latin typeface="Times New Roman" pitchFamily="18" charset="0"/>
                <a:cs typeface="Arial" charset="0"/>
              </a:rPr>
              <a:t> (</a:t>
            </a:r>
            <a:r>
              <a:rPr lang="en-US" sz="2400" smtClean="0">
                <a:latin typeface="Times New Roman" pitchFamily="18" charset="0"/>
                <a:cs typeface="Arial" charset="0"/>
              </a:rPr>
              <a:t>RFC 2833 </a:t>
            </a:r>
            <a:r>
              <a:rPr lang="en-US" altLang="ru-RU" sz="2400" smtClean="0">
                <a:latin typeface="Times New Roman" pitchFamily="18" charset="0"/>
                <a:cs typeface="Arial" charset="0"/>
              </a:rPr>
              <a:t>“</a:t>
            </a:r>
            <a:r>
              <a:rPr lang="en-US" sz="2400" smtClean="0">
                <a:latin typeface="Times New Roman" pitchFamily="18" charset="0"/>
                <a:cs typeface="Arial" charset="0"/>
              </a:rPr>
              <a:t>RTP Payload for DTMF Digits, Telephony Tones and Telephony Signals</a:t>
            </a:r>
            <a:r>
              <a:rPr lang="en-US" altLang="ru-RU" sz="2400" smtClean="0">
                <a:latin typeface="Times New Roman" pitchFamily="18" charset="0"/>
                <a:cs typeface="Arial" charset="0"/>
              </a:rPr>
              <a:t>”</a:t>
            </a:r>
            <a:r>
              <a:rPr lang="ru-RU" altLang="ja-JP" sz="2400" smtClean="0">
                <a:latin typeface="Times New Roman" pitchFamily="18" charset="0"/>
                <a:cs typeface="Arial" charset="0"/>
              </a:rPr>
              <a:t>):</a:t>
            </a:r>
            <a:r>
              <a:rPr lang="en-US" altLang="ja-JP" sz="2400" smtClean="0">
                <a:latin typeface="Times New Roman" pitchFamily="18" charset="0"/>
                <a:ea typeface="MS PGothic" pitchFamily="34" charset="-128"/>
                <a:cs typeface="Arial" charset="0"/>
              </a:rPr>
              <a:t> </a:t>
            </a:r>
            <a:r>
              <a:rPr lang="ru-RU" altLang="ja-JP" sz="2400" smtClean="0">
                <a:latin typeface="Times New Roman" pitchFamily="18" charset="0"/>
                <a:cs typeface="Arial" charset="0"/>
              </a:rPr>
              <a:t>реальное время</a:t>
            </a:r>
          </a:p>
          <a:p>
            <a:pPr marL="292100" indent="-292100" eaLnBrk="1" hangingPunct="1">
              <a:lnSpc>
                <a:spcPct val="80000"/>
              </a:lnSpc>
              <a:spcBef>
                <a:spcPct val="50000"/>
              </a:spcBef>
              <a:buFont typeface="Wingdings" pitchFamily="2" charset="2"/>
              <a:buChar char="§"/>
            </a:pPr>
            <a:endParaRPr lang="ru-RU" sz="2400" smtClean="0">
              <a:latin typeface="Times New Roman" pitchFamily="18" charset="0"/>
              <a:cs typeface="Arial" charset="0"/>
            </a:endParaRPr>
          </a:p>
          <a:p>
            <a:pPr marL="292100" indent="-292100" eaLnBrk="1" hangingPunct="1">
              <a:lnSpc>
                <a:spcPct val="80000"/>
              </a:lnSpc>
              <a:spcBef>
                <a:spcPct val="50000"/>
              </a:spcBef>
              <a:buFont typeface="Wingdings" pitchFamily="2" charset="2"/>
              <a:buChar char="§"/>
            </a:pPr>
            <a:r>
              <a:rPr lang="en-US" sz="2400" smtClean="0">
                <a:latin typeface="Times New Roman" pitchFamily="18" charset="0"/>
                <a:cs typeface="Arial" charset="0"/>
              </a:rPr>
              <a:t>FAX</a:t>
            </a:r>
            <a:r>
              <a:rPr lang="ru-RU" sz="2400" smtClean="0">
                <a:latin typeface="Times New Roman" pitchFamily="18" charset="0"/>
                <a:cs typeface="Arial" charset="0"/>
              </a:rPr>
              <a:t>:</a:t>
            </a:r>
            <a:endParaRPr lang="en-US" sz="2400" smtClean="0">
              <a:latin typeface="Times New Roman" pitchFamily="18" charset="0"/>
              <a:cs typeface="Arial" charset="0"/>
            </a:endParaRPr>
          </a:p>
          <a:p>
            <a:pPr marL="560388" lvl="1" indent="-285750">
              <a:lnSpc>
                <a:spcPct val="80000"/>
              </a:lnSpc>
              <a:spcBef>
                <a:spcPct val="50000"/>
              </a:spcBef>
              <a:buFont typeface="Arial" charset="0"/>
              <a:buChar char="•"/>
            </a:pPr>
            <a:r>
              <a:rPr lang="ru-RU" sz="2000" i="1" smtClean="0">
                <a:latin typeface="Times New Roman" pitchFamily="18" charset="0"/>
                <a:cs typeface="Arial" charset="0"/>
              </a:rPr>
              <a:t>Рекомендация </a:t>
            </a:r>
            <a:r>
              <a:rPr lang="en-US" sz="2000" i="1" smtClean="0">
                <a:latin typeface="Times New Roman" pitchFamily="18" charset="0"/>
                <a:cs typeface="Arial" charset="0"/>
              </a:rPr>
              <a:t>T.37: </a:t>
            </a:r>
            <a:r>
              <a:rPr lang="ru-RU" sz="2000" i="1" smtClean="0">
                <a:latin typeface="Times New Roman" pitchFamily="18" charset="0"/>
                <a:cs typeface="Arial" charset="0"/>
              </a:rPr>
              <a:t>отложенная доставка факсимильной информации (Store &amp; Forward Fax)</a:t>
            </a:r>
            <a:endParaRPr lang="en-US" sz="2000" i="1" smtClean="0">
              <a:latin typeface="Times New Roman" pitchFamily="18" charset="0"/>
              <a:cs typeface="Arial" charset="0"/>
            </a:endParaRPr>
          </a:p>
          <a:p>
            <a:pPr marL="560388" lvl="1" indent="-285750">
              <a:lnSpc>
                <a:spcPct val="80000"/>
              </a:lnSpc>
              <a:spcBef>
                <a:spcPct val="50000"/>
              </a:spcBef>
              <a:buFont typeface="Arial" charset="0"/>
              <a:buChar char="•"/>
            </a:pPr>
            <a:r>
              <a:rPr lang="ru-RU" sz="2000" i="1" smtClean="0">
                <a:latin typeface="Times New Roman" pitchFamily="18" charset="0"/>
                <a:cs typeface="Arial" charset="0"/>
              </a:rPr>
              <a:t>Рекомендация Т.38</a:t>
            </a:r>
            <a:r>
              <a:rPr lang="en-US" sz="2000" i="1" smtClean="0">
                <a:latin typeface="Times New Roman" pitchFamily="18" charset="0"/>
                <a:cs typeface="Arial" charset="0"/>
              </a:rPr>
              <a:t>: </a:t>
            </a:r>
            <a:r>
              <a:rPr lang="ru-RU" sz="2000" i="1" smtClean="0">
                <a:latin typeface="Times New Roman" pitchFamily="18" charset="0"/>
                <a:cs typeface="Arial" charset="0"/>
              </a:rPr>
              <a:t>доставка факсимильной информации в реальном времени (</a:t>
            </a:r>
            <a:r>
              <a:rPr lang="en-US" sz="2000" i="1" smtClean="0">
                <a:latin typeface="Times New Roman" pitchFamily="18" charset="0"/>
                <a:cs typeface="Arial" charset="0"/>
              </a:rPr>
              <a:t>Fax Relay</a:t>
            </a:r>
            <a:r>
              <a:rPr lang="ru-RU" sz="2000" i="1" smtClean="0">
                <a:latin typeface="Times New Roman" pitchFamily="18" charset="0"/>
                <a:cs typeface="Arial" charset="0"/>
              </a:rPr>
              <a:t>)</a:t>
            </a:r>
            <a:endParaRPr lang="ru-RU" sz="2000" smtClean="0">
              <a:latin typeface="Times New Roman" pitchFamily="18" charset="0"/>
              <a:cs typeface="Arial" charset="0"/>
            </a:endParaRPr>
          </a:p>
          <a:p>
            <a:pPr marL="292100" indent="-292100" eaLnBrk="1" hangingPunct="1">
              <a:lnSpc>
                <a:spcPct val="80000"/>
              </a:lnSpc>
              <a:spcBef>
                <a:spcPct val="50000"/>
              </a:spcBef>
              <a:buFont typeface="Wingdings" pitchFamily="2" charset="2"/>
              <a:buChar char="§"/>
            </a:pPr>
            <a:endParaRPr lang="en-US" sz="2400" smtClean="0">
              <a:latin typeface="Times New Roman" pitchFamily="18" charset="0"/>
              <a:cs typeface="Arial" charset="0"/>
            </a:endParaRPr>
          </a:p>
          <a:p>
            <a:pPr marL="292100" indent="-292100" eaLnBrk="1" hangingPunct="1">
              <a:lnSpc>
                <a:spcPct val="80000"/>
              </a:lnSpc>
              <a:spcBef>
                <a:spcPct val="50000"/>
              </a:spcBef>
              <a:buFont typeface="Wingdings" pitchFamily="2" charset="2"/>
              <a:buChar char="§"/>
            </a:pPr>
            <a:endParaRPr lang="ru-RU" sz="2400" smtClean="0">
              <a:latin typeface="Times New Roman" pitchFamily="18" charset="0"/>
              <a:cs typeface="Arial" charset="0"/>
            </a:endParaRPr>
          </a:p>
          <a:p>
            <a:pPr marL="292100" indent="-292100" eaLnBrk="1" hangingPunct="1">
              <a:lnSpc>
                <a:spcPct val="80000"/>
              </a:lnSpc>
              <a:spcBef>
                <a:spcPct val="50000"/>
              </a:spcBef>
              <a:buFont typeface="Wingdings 2" pitchFamily="18" charset="2"/>
              <a:buNone/>
            </a:pPr>
            <a:endParaRPr lang="ru-RU" sz="2400" b="1" i="1" smtClean="0">
              <a:solidFill>
                <a:srgbClr val="655D9D"/>
              </a:solidFill>
              <a:latin typeface="Times New Roman" pitchFamily="18" charset="0"/>
              <a:cs typeface="Arial" charset="0"/>
            </a:endParaRPr>
          </a:p>
          <a:p>
            <a:pPr marL="292100" indent="-292100" eaLnBrk="1" hangingPunct="1">
              <a:lnSpc>
                <a:spcPct val="80000"/>
              </a:lnSpc>
            </a:pPr>
            <a:endParaRPr kumimoji="0" lang="ru-RU" sz="2400" smtClean="0">
              <a:cs typeface="Arial" charset="0"/>
            </a:endParaRPr>
          </a:p>
        </p:txBody>
      </p:sp>
      <p:sp>
        <p:nvSpPr>
          <p:cNvPr id="41988"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20DFAA47-3E66-4D3D-9F5E-BFFBBB4F4D7B}" type="slidenum">
              <a:rPr lang="ru-RU">
                <a:cs typeface="Arial" charset="0"/>
              </a:rPr>
              <a:pPr/>
              <a:t>121</a:t>
            </a:fld>
            <a:endParaRPr lang="ru-RU">
              <a:cs typeface="Arial" charset="0"/>
            </a:endParaRPr>
          </a:p>
        </p:txBody>
      </p:sp>
    </p:spTree>
    <p:extLst>
      <p:ext uri="{BB962C8B-B14F-4D97-AF65-F5344CB8AC3E}">
        <p14:creationId xmlns:p14="http://schemas.microsoft.com/office/powerpoint/2010/main" val="426450076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2"/>
          <p:cNvSpPr>
            <a:spLocks noGrp="1"/>
          </p:cNvSpPr>
          <p:nvPr>
            <p:ph type="title"/>
          </p:nvPr>
        </p:nvSpPr>
        <p:spPr/>
        <p:txBody>
          <a:bodyPr/>
          <a:lstStyle/>
          <a:p>
            <a:r>
              <a:rPr kumimoji="0" lang="ru-RU" smtClean="0">
                <a:cs typeface="Arial" charset="0"/>
              </a:rPr>
              <a:t>Кодеки</a:t>
            </a:r>
          </a:p>
        </p:txBody>
      </p:sp>
      <p:sp>
        <p:nvSpPr>
          <p:cNvPr id="4" name="Текст 3"/>
          <p:cNvSpPr>
            <a:spLocks noGrp="1"/>
          </p:cNvSpPr>
          <p:nvPr>
            <p:ph type="body" idx="1"/>
          </p:nvPr>
        </p:nvSpPr>
        <p:spPr/>
        <p:txBody>
          <a:bodyPr/>
          <a:lstStyle/>
          <a:p>
            <a:pPr>
              <a:defRPr/>
            </a:pPr>
            <a:endParaRPr kumimoji="0" lang="ru-RU">
              <a:ea typeface="+mn-ea"/>
              <a:cs typeface="+mn-cs"/>
            </a:endParaRPr>
          </a:p>
        </p:txBody>
      </p:sp>
      <p:sp>
        <p:nvSpPr>
          <p:cNvPr id="43012" name="Номер слайда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0F189889-FC08-491F-A250-2D8634266EF8}" type="slidenum">
              <a:rPr lang="ru-RU">
                <a:cs typeface="Arial" charset="0"/>
              </a:rPr>
              <a:pPr/>
              <a:t>122</a:t>
            </a:fld>
            <a:endParaRPr lang="ru-RU">
              <a:cs typeface="Arial" charset="0"/>
            </a:endParaRPr>
          </a:p>
        </p:txBody>
      </p:sp>
    </p:spTree>
    <p:extLst>
      <p:ext uri="{BB962C8B-B14F-4D97-AF65-F5344CB8AC3E}">
        <p14:creationId xmlns:p14="http://schemas.microsoft.com/office/powerpoint/2010/main" val="29546240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r>
              <a:rPr kumimoji="0" lang="ru-RU" smtClean="0">
                <a:cs typeface="Arial" charset="0"/>
              </a:rPr>
              <a:t>Преобразование речевого сигнала</a:t>
            </a:r>
          </a:p>
        </p:txBody>
      </p:sp>
      <p:sp>
        <p:nvSpPr>
          <p:cNvPr id="44035" name="Содержимое 2"/>
          <p:cNvSpPr>
            <a:spLocks noGrp="1"/>
          </p:cNvSpPr>
          <p:nvPr>
            <p:ph sz="quarter" idx="1"/>
          </p:nvPr>
        </p:nvSpPr>
        <p:spPr>
          <a:xfrm>
            <a:off x="785813" y="1857375"/>
            <a:ext cx="7772400" cy="1552575"/>
          </a:xfrm>
        </p:spPr>
        <p:txBody>
          <a:bodyPr/>
          <a:lstStyle/>
          <a:p>
            <a:pPr>
              <a:lnSpc>
                <a:spcPct val="250000"/>
              </a:lnSpc>
            </a:pPr>
            <a:r>
              <a:rPr kumimoji="0" lang="ru-RU" smtClean="0">
                <a:cs typeface="Arial" charset="0"/>
              </a:rPr>
              <a:t>Дискретизация</a:t>
            </a:r>
          </a:p>
          <a:p>
            <a:pPr>
              <a:lnSpc>
                <a:spcPct val="250000"/>
              </a:lnSpc>
            </a:pPr>
            <a:r>
              <a:rPr kumimoji="0" lang="ru-RU" smtClean="0">
                <a:cs typeface="Arial" charset="0"/>
              </a:rPr>
              <a:t>Квантование амплитуды</a:t>
            </a:r>
          </a:p>
          <a:p>
            <a:pPr>
              <a:lnSpc>
                <a:spcPct val="250000"/>
              </a:lnSpc>
            </a:pPr>
            <a:r>
              <a:rPr kumimoji="0" lang="ru-RU" smtClean="0">
                <a:cs typeface="Arial" charset="0"/>
              </a:rPr>
              <a:t>Кодирование квантованных амплитуд</a:t>
            </a:r>
          </a:p>
        </p:txBody>
      </p:sp>
      <p:sp>
        <p:nvSpPr>
          <p:cNvPr id="44036"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02347A5A-E15B-43A9-A9F4-C973D22CABAD}" type="slidenum">
              <a:rPr lang="ru-RU">
                <a:cs typeface="Arial" charset="0"/>
              </a:rPr>
              <a:pPr/>
              <a:t>123</a:t>
            </a:fld>
            <a:endParaRPr lang="ru-RU">
              <a:cs typeface="Arial" charset="0"/>
            </a:endParaRPr>
          </a:p>
        </p:txBody>
      </p:sp>
    </p:spTree>
    <p:extLst>
      <p:ext uri="{BB962C8B-B14F-4D97-AF65-F5344CB8AC3E}">
        <p14:creationId xmlns:p14="http://schemas.microsoft.com/office/powerpoint/2010/main" val="35528750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55650" y="188913"/>
            <a:ext cx="7993063" cy="669925"/>
          </a:xfrm>
        </p:spPr>
        <p:txBody>
          <a:bodyPr/>
          <a:lstStyle/>
          <a:p>
            <a:r>
              <a:rPr kumimoji="0" lang="ru-RU" smtClean="0">
                <a:cs typeface="Arial" charset="0"/>
              </a:rPr>
              <a:t>Преобразование речевого сигнала</a:t>
            </a:r>
          </a:p>
        </p:txBody>
      </p:sp>
      <p:graphicFrame>
        <p:nvGraphicFramePr>
          <p:cNvPr id="93187" name="Object 2"/>
          <p:cNvGraphicFramePr>
            <a:graphicFrameLocks noChangeAspect="1"/>
          </p:cNvGraphicFramePr>
          <p:nvPr/>
        </p:nvGraphicFramePr>
        <p:xfrm>
          <a:off x="936625" y="2057400"/>
          <a:ext cx="7521575" cy="4265613"/>
        </p:xfrm>
        <a:graphic>
          <a:graphicData uri="http://schemas.openxmlformats.org/presentationml/2006/ole">
            <mc:AlternateContent xmlns:mc="http://schemas.openxmlformats.org/markup-compatibility/2006">
              <mc:Choice xmlns:v="urn:schemas-microsoft-com:vml" Requires="v">
                <p:oleObj spid="_x0000_s131077" name="VISIO" r:id="rId3" imgW="7277100" imgH="2895600" progId="Visio.Drawing.6">
                  <p:embed/>
                </p:oleObj>
              </mc:Choice>
              <mc:Fallback>
                <p:oleObj name="VISIO" r:id="rId3" imgW="7277100" imgH="289560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25" y="2057400"/>
                        <a:ext cx="7521575" cy="426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5060" name="Номер слайда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72C1B006-A86B-4B06-9474-69E07CAF4D52}" type="slidenum">
              <a:rPr lang="ru-RU">
                <a:cs typeface="Arial" charset="0"/>
              </a:rPr>
              <a:pPr/>
              <a:t>124</a:t>
            </a:fld>
            <a:endParaRPr lang="ru-RU">
              <a:cs typeface="Arial" charset="0"/>
            </a:endParaRPr>
          </a:p>
        </p:txBody>
      </p:sp>
    </p:spTree>
    <p:extLst>
      <p:ext uri="{BB962C8B-B14F-4D97-AF65-F5344CB8AC3E}">
        <p14:creationId xmlns:p14="http://schemas.microsoft.com/office/powerpoint/2010/main" val="71088583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iterate type="wd">
                                    <p:tmPct val="100000"/>
                                  </p:iterate>
                                  <p:childTnLst>
                                    <p:set>
                                      <p:cBhvr>
                                        <p:cTn id="6" dur="1" fill="hold">
                                          <p:stCondLst>
                                            <p:cond delay="0"/>
                                          </p:stCondLst>
                                        </p:cTn>
                                        <p:tgtEl>
                                          <p:spTgt spid="93186"/>
                                        </p:tgtEl>
                                        <p:attrNameLst>
                                          <p:attrName>style.visibility</p:attrName>
                                        </p:attrNameLst>
                                      </p:cBhvr>
                                      <p:to>
                                        <p:strVal val="visible"/>
                                      </p:to>
                                    </p:set>
                                    <p:animEffect transition="in" filter="blinds(vertical)">
                                      <p:cBhvr>
                                        <p:cTn id="7" dur="300"/>
                                        <p:tgtEl>
                                          <p:spTgt spid="93186"/>
                                        </p:tgtEl>
                                      </p:cBhvr>
                                    </p:animEffect>
                                  </p:childTnLst>
                                </p:cTn>
                              </p:par>
                            </p:childTnLst>
                          </p:cTn>
                        </p:par>
                        <p:par>
                          <p:cTn id="8" fill="hold" nodeType="afterGroup">
                            <p:stCondLst>
                              <p:cond delay="900"/>
                            </p:stCondLst>
                            <p:childTnLst>
                              <p:par>
                                <p:cTn id="9" presetID="9" presetClass="entr" presetSubtype="0" fill="hold" nodeType="afterEffect">
                                  <p:stCondLst>
                                    <p:cond delay="0"/>
                                  </p:stCondLst>
                                  <p:childTnLst>
                                    <p:set>
                                      <p:cBhvr>
                                        <p:cTn id="10" dur="1" fill="hold">
                                          <p:stCondLst>
                                            <p:cond delay="0"/>
                                          </p:stCondLst>
                                        </p:cTn>
                                        <p:tgtEl>
                                          <p:spTgt spid="93187"/>
                                        </p:tgtEl>
                                        <p:attrNameLst>
                                          <p:attrName>style.visibility</p:attrName>
                                        </p:attrNameLst>
                                      </p:cBhvr>
                                      <p:to>
                                        <p:strVal val="visible"/>
                                      </p:to>
                                    </p:set>
                                    <p:animEffect transition="in" filter="dissolve">
                                      <p:cBhvr>
                                        <p:cTn id="11"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p:txBody>
          <a:bodyPr/>
          <a:lstStyle/>
          <a:p>
            <a:r>
              <a:rPr kumimoji="0" lang="ru-RU" smtClean="0">
                <a:cs typeface="Arial" charset="0"/>
              </a:rPr>
              <a:t>Дискретизация</a:t>
            </a:r>
          </a:p>
        </p:txBody>
      </p:sp>
      <p:sp>
        <p:nvSpPr>
          <p:cNvPr id="46083" name="Содержимое 2"/>
          <p:cNvSpPr>
            <a:spLocks noGrp="1"/>
          </p:cNvSpPr>
          <p:nvPr>
            <p:ph sz="quarter" idx="1"/>
          </p:nvPr>
        </p:nvSpPr>
        <p:spPr/>
        <p:txBody>
          <a:bodyPr/>
          <a:lstStyle/>
          <a:p>
            <a:r>
              <a:rPr kumimoji="0" lang="ru-RU" smtClean="0">
                <a:cs typeface="Arial" charset="0"/>
              </a:rPr>
              <a:t>аналоговый сигнал превращается в последовательность импульсов (отсчетов), величина которых равна амплитуде аналогового сигнала в определенные моменты времени</a:t>
            </a:r>
          </a:p>
          <a:p>
            <a:r>
              <a:rPr kumimoji="0" lang="ru-RU" smtClean="0">
                <a:cs typeface="Arial" charset="0"/>
              </a:rPr>
              <a:t>Теорема Котельникова:</a:t>
            </a:r>
          </a:p>
          <a:p>
            <a:pPr>
              <a:buFont typeface="Wingdings 2" pitchFamily="18" charset="2"/>
              <a:buNone/>
            </a:pPr>
            <a:r>
              <a:rPr kumimoji="0" lang="ru-RU" smtClean="0">
                <a:cs typeface="Arial" charset="0"/>
              </a:rPr>
              <a:t>    Аналоговый сигнал может быть восстановлен из последовательности отсчетов с частотой </a:t>
            </a:r>
            <a:r>
              <a:rPr kumimoji="0" lang="ru-RU" i="1" smtClean="0">
                <a:cs typeface="Arial" charset="0"/>
              </a:rPr>
              <a:t>f</a:t>
            </a:r>
            <a:r>
              <a:rPr kumimoji="0" lang="ru-RU" smtClean="0">
                <a:cs typeface="Arial" charset="0"/>
              </a:rPr>
              <a:t>, которая больше или равна умноженной на 2 максимальной частоте, используемой в спектре сигнала </a:t>
            </a:r>
            <a:r>
              <a:rPr kumimoji="0" lang="ru-RU" i="1" smtClean="0">
                <a:cs typeface="Arial" charset="0"/>
              </a:rPr>
              <a:t>F</a:t>
            </a:r>
            <a:r>
              <a:rPr kumimoji="0" lang="ru-RU" smtClean="0">
                <a:cs typeface="Arial" charset="0"/>
              </a:rPr>
              <a:t>: </a:t>
            </a:r>
          </a:p>
        </p:txBody>
      </p:sp>
      <p:graphicFrame>
        <p:nvGraphicFramePr>
          <p:cNvPr id="46084" name="Object 2"/>
          <p:cNvGraphicFramePr>
            <a:graphicFrameLocks noChangeAspect="1"/>
          </p:cNvGraphicFramePr>
          <p:nvPr/>
        </p:nvGraphicFramePr>
        <p:xfrm>
          <a:off x="3000375" y="5643563"/>
          <a:ext cx="1044575" cy="428625"/>
        </p:xfrm>
        <a:graphic>
          <a:graphicData uri="http://schemas.openxmlformats.org/presentationml/2006/ole">
            <mc:AlternateContent xmlns:mc="http://schemas.openxmlformats.org/markup-compatibility/2006">
              <mc:Choice xmlns:v="urn:schemas-microsoft-com:vml" Requires="v">
                <p:oleObj spid="_x0000_s132101" name="Equation" r:id="rId3" imgW="494870" imgH="203024" progId="Equation.DSMT4">
                  <p:embed/>
                </p:oleObj>
              </mc:Choice>
              <mc:Fallback>
                <p:oleObj name="Equation" r:id="rId3" imgW="494870" imgH="20302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5643563"/>
                        <a:ext cx="10445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6085" name="Номер слайда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019D29B0-D37A-40D2-A6B8-C6A383095D73}" type="slidenum">
              <a:rPr lang="ru-RU">
                <a:cs typeface="Arial" charset="0"/>
              </a:rPr>
              <a:pPr/>
              <a:t>125</a:t>
            </a:fld>
            <a:endParaRPr lang="ru-RU">
              <a:cs typeface="Arial" charset="0"/>
            </a:endParaRPr>
          </a:p>
        </p:txBody>
      </p:sp>
    </p:spTree>
    <p:extLst>
      <p:ext uri="{BB962C8B-B14F-4D97-AF65-F5344CB8AC3E}">
        <p14:creationId xmlns:p14="http://schemas.microsoft.com/office/powerpoint/2010/main" val="26366669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r>
              <a:rPr kumimoji="0" lang="ru-RU" smtClean="0">
                <a:cs typeface="Arial" charset="0"/>
              </a:rPr>
              <a:t>Дискретизация</a:t>
            </a:r>
          </a:p>
        </p:txBody>
      </p:sp>
      <p:sp>
        <p:nvSpPr>
          <p:cNvPr id="47107" name="Содержимое 2"/>
          <p:cNvSpPr>
            <a:spLocks noGrp="1"/>
          </p:cNvSpPr>
          <p:nvPr>
            <p:ph sz="quarter" idx="1"/>
          </p:nvPr>
        </p:nvSpPr>
        <p:spPr/>
        <p:txBody>
          <a:bodyPr/>
          <a:lstStyle/>
          <a:p>
            <a:r>
              <a:rPr kumimoji="0" lang="ru-RU" smtClean="0">
                <a:cs typeface="Arial" charset="0"/>
              </a:rPr>
              <a:t>Полоса частот речевого сигнала равна 0,3-3,4 кГц, поэтому частота дискретизации аналогового сигнала была выбрана равной 8 кГц (с запасом). </a:t>
            </a:r>
          </a:p>
          <a:p>
            <a:r>
              <a:rPr kumimoji="0" lang="ru-RU" smtClean="0">
                <a:cs typeface="Arial" charset="0"/>
              </a:rPr>
              <a:t>Эта частота дискретизации является общемировым стандартом .</a:t>
            </a:r>
          </a:p>
          <a:p>
            <a:endParaRPr kumimoji="0" lang="ru-RU" smtClean="0">
              <a:cs typeface="Arial" charset="0"/>
            </a:endParaRPr>
          </a:p>
        </p:txBody>
      </p:sp>
      <p:sp>
        <p:nvSpPr>
          <p:cNvPr id="47108"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087ACFA1-86E0-44E4-B22C-E52CBCE59DD2}" type="slidenum">
              <a:rPr lang="ru-RU">
                <a:cs typeface="Arial" charset="0"/>
              </a:rPr>
              <a:pPr/>
              <a:t>126</a:t>
            </a:fld>
            <a:endParaRPr lang="ru-RU">
              <a:cs typeface="Arial" charset="0"/>
            </a:endParaRPr>
          </a:p>
        </p:txBody>
      </p:sp>
    </p:spTree>
    <p:extLst>
      <p:ext uri="{BB962C8B-B14F-4D97-AF65-F5344CB8AC3E}">
        <p14:creationId xmlns:p14="http://schemas.microsoft.com/office/powerpoint/2010/main" val="12488403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p:txBody>
          <a:bodyPr/>
          <a:lstStyle/>
          <a:p>
            <a:r>
              <a:rPr kumimoji="0" lang="ru-RU" smtClean="0">
                <a:cs typeface="Arial" charset="0"/>
              </a:rPr>
              <a:t>Квантование</a:t>
            </a:r>
          </a:p>
        </p:txBody>
      </p:sp>
      <p:sp>
        <p:nvSpPr>
          <p:cNvPr id="48131" name="Содержимое 2"/>
          <p:cNvSpPr>
            <a:spLocks noGrp="1"/>
          </p:cNvSpPr>
          <p:nvPr>
            <p:ph sz="quarter" idx="1"/>
          </p:nvPr>
        </p:nvSpPr>
        <p:spPr/>
        <p:txBody>
          <a:bodyPr/>
          <a:lstStyle/>
          <a:p>
            <a:r>
              <a:rPr kumimoji="0" lang="ru-RU" smtClean="0">
                <a:cs typeface="Arial" charset="0"/>
              </a:rPr>
              <a:t>непрерывная величина амплитуды сигнала накладывается на дискретную шкалу квантования и округляется до ближайшего меньшего значения</a:t>
            </a:r>
          </a:p>
          <a:p>
            <a:r>
              <a:rPr kumimoji="0" lang="ru-RU" smtClean="0">
                <a:cs typeface="Arial" charset="0"/>
              </a:rPr>
              <a:t>используется нелинейная (логарифмическая) шкала квантования, то есть квантованию подвергается не амплитуда сигнала, а ее логарифм</a:t>
            </a:r>
          </a:p>
          <a:p>
            <a:r>
              <a:rPr kumimoji="0" lang="ru-RU" smtClean="0">
                <a:cs typeface="Arial" charset="0"/>
              </a:rPr>
              <a:t>2 закона квантования:</a:t>
            </a:r>
          </a:p>
          <a:p>
            <a:pPr lvl="2"/>
            <a:r>
              <a:rPr kumimoji="0" lang="ru-RU" smtClean="0">
                <a:cs typeface="Arial" charset="0"/>
              </a:rPr>
              <a:t> </a:t>
            </a:r>
            <a:r>
              <a:rPr kumimoji="0" lang="ru-RU" b="1" smtClean="0">
                <a:cs typeface="Arial" charset="0"/>
              </a:rPr>
              <a:t>А-закон</a:t>
            </a:r>
            <a:r>
              <a:rPr kumimoji="0" lang="ru-RU" smtClean="0">
                <a:cs typeface="Arial" charset="0"/>
              </a:rPr>
              <a:t> (применяется в европейских странах и России) </a:t>
            </a:r>
          </a:p>
          <a:p>
            <a:pPr lvl="2"/>
            <a:r>
              <a:rPr kumimoji="0" lang="ru-RU" b="1" smtClean="0">
                <a:cs typeface="Arial" charset="0"/>
                <a:sym typeface="Symbol" pitchFamily="18" charset="2"/>
              </a:rPr>
              <a:t></a:t>
            </a:r>
            <a:r>
              <a:rPr kumimoji="0" lang="ru-RU" b="1" smtClean="0">
                <a:cs typeface="Arial" charset="0"/>
              </a:rPr>
              <a:t>-закон </a:t>
            </a:r>
            <a:r>
              <a:rPr kumimoji="0" lang="ru-RU" smtClean="0">
                <a:cs typeface="Arial" charset="0"/>
              </a:rPr>
              <a:t>(применяется в Северной Америке)</a:t>
            </a:r>
          </a:p>
        </p:txBody>
      </p:sp>
      <p:sp>
        <p:nvSpPr>
          <p:cNvPr id="48132"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C8E17E44-FD26-42D0-A21E-34ED60CE339D}" type="slidenum">
              <a:rPr lang="ru-RU">
                <a:cs typeface="Arial" charset="0"/>
              </a:rPr>
              <a:pPr/>
              <a:t>127</a:t>
            </a:fld>
            <a:endParaRPr lang="ru-RU">
              <a:cs typeface="Arial" charset="0"/>
            </a:endParaRPr>
          </a:p>
        </p:txBody>
      </p:sp>
    </p:spTree>
    <p:extLst>
      <p:ext uri="{BB962C8B-B14F-4D97-AF65-F5344CB8AC3E}">
        <p14:creationId xmlns:p14="http://schemas.microsoft.com/office/powerpoint/2010/main" val="1662116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p:txBody>
          <a:bodyPr/>
          <a:lstStyle/>
          <a:p>
            <a:r>
              <a:rPr kumimoji="0" lang="ru-RU" smtClean="0">
                <a:cs typeface="Arial" charset="0"/>
              </a:rPr>
              <a:t>Квантование</a:t>
            </a:r>
          </a:p>
        </p:txBody>
      </p:sp>
      <p:sp>
        <p:nvSpPr>
          <p:cNvPr id="49155" name="Содержимое 2"/>
          <p:cNvSpPr>
            <a:spLocks noGrp="1"/>
          </p:cNvSpPr>
          <p:nvPr>
            <p:ph sz="quarter" idx="1"/>
          </p:nvPr>
        </p:nvSpPr>
        <p:spPr/>
        <p:txBody>
          <a:bodyPr/>
          <a:lstStyle/>
          <a:p>
            <a:r>
              <a:rPr kumimoji="0" lang="ru-RU" smtClean="0">
                <a:cs typeface="Arial" charset="0"/>
              </a:rPr>
              <a:t>Оба закона позволяют закодировать каждый отсчет сигнала 8 битами. </a:t>
            </a:r>
          </a:p>
          <a:p>
            <a:r>
              <a:rPr kumimoji="0" lang="ru-RU" smtClean="0">
                <a:cs typeface="Arial" charset="0"/>
              </a:rPr>
              <a:t>Дискретизация по времени происходит с частотой 8 кГц, то есть отсчеты генерируются каждые 125 мкс, пропускная способность, необходимая для передачи речи в цифровом виде равна:</a:t>
            </a:r>
          </a:p>
          <a:p>
            <a:endParaRPr kumimoji="0" lang="ru-RU" smtClean="0">
              <a:cs typeface="Arial" charset="0"/>
            </a:endParaRPr>
          </a:p>
        </p:txBody>
      </p:sp>
      <p:graphicFrame>
        <p:nvGraphicFramePr>
          <p:cNvPr id="49156" name="Object 2"/>
          <p:cNvGraphicFramePr>
            <a:graphicFrameLocks noChangeAspect="1"/>
          </p:cNvGraphicFramePr>
          <p:nvPr/>
        </p:nvGraphicFramePr>
        <p:xfrm>
          <a:off x="1785938" y="4572000"/>
          <a:ext cx="4703762" cy="928688"/>
        </p:xfrm>
        <a:graphic>
          <a:graphicData uri="http://schemas.openxmlformats.org/presentationml/2006/ole">
            <mc:AlternateContent xmlns:mc="http://schemas.openxmlformats.org/markup-compatibility/2006">
              <mc:Choice xmlns:v="urn:schemas-microsoft-com:vml" Requires="v">
                <p:oleObj spid="_x0000_s133125" name="Equation" r:id="rId3" imgW="1993900" imgH="393700" progId="Equation.DSMT4">
                  <p:embed/>
                </p:oleObj>
              </mc:Choice>
              <mc:Fallback>
                <p:oleObj name="Equation" r:id="rId3" imgW="19939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38" y="4572000"/>
                        <a:ext cx="4703762"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9157" name="Номер слайда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D4BBE6FF-0103-46A8-B301-C2EB8989C73D}" type="slidenum">
              <a:rPr lang="ru-RU">
                <a:cs typeface="Arial" charset="0"/>
              </a:rPr>
              <a:pPr/>
              <a:t>128</a:t>
            </a:fld>
            <a:endParaRPr lang="ru-RU">
              <a:cs typeface="Arial" charset="0"/>
            </a:endParaRPr>
          </a:p>
        </p:txBody>
      </p:sp>
    </p:spTree>
    <p:extLst>
      <p:ext uri="{BB962C8B-B14F-4D97-AF65-F5344CB8AC3E}">
        <p14:creationId xmlns:p14="http://schemas.microsoft.com/office/powerpoint/2010/main" val="39649394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2"/>
          <p:cNvSpPr>
            <a:spLocks noGrp="1"/>
          </p:cNvSpPr>
          <p:nvPr>
            <p:ph type="title"/>
          </p:nvPr>
        </p:nvSpPr>
        <p:spPr/>
        <p:txBody>
          <a:bodyPr/>
          <a:lstStyle/>
          <a:p>
            <a:r>
              <a:rPr kumimoji="0" lang="ru-RU" smtClean="0">
                <a:cs typeface="Arial" charset="0"/>
              </a:rPr>
              <a:t>Кодирование</a:t>
            </a:r>
          </a:p>
        </p:txBody>
      </p:sp>
      <p:sp>
        <p:nvSpPr>
          <p:cNvPr id="50179" name="Содержимое 3"/>
          <p:cNvSpPr>
            <a:spLocks noGrp="1"/>
          </p:cNvSpPr>
          <p:nvPr>
            <p:ph sz="quarter" idx="1"/>
          </p:nvPr>
        </p:nvSpPr>
        <p:spPr/>
        <p:txBody>
          <a:bodyPr/>
          <a:lstStyle/>
          <a:p>
            <a:r>
              <a:rPr kumimoji="0" lang="ru-RU" smtClean="0">
                <a:cs typeface="Arial" charset="0"/>
              </a:rPr>
              <a:t>Сжатие оцифрованных отсчетов до минимально возможного числа двоичных битов в секунду</a:t>
            </a:r>
          </a:p>
          <a:p>
            <a:r>
              <a:rPr kumimoji="0" lang="ru-RU" smtClean="0">
                <a:cs typeface="Arial" charset="0"/>
              </a:rPr>
              <a:t>Выполняется после дискретизации и квантования сигнала</a:t>
            </a:r>
          </a:p>
          <a:p>
            <a:r>
              <a:rPr kumimoji="0" lang="ru-RU" smtClean="0">
                <a:cs typeface="Arial" charset="0"/>
              </a:rPr>
              <a:t>Существенно снижает нагрузку на сеть</a:t>
            </a:r>
          </a:p>
          <a:p>
            <a:pPr>
              <a:buFont typeface="Wingdings 2" pitchFamily="18" charset="2"/>
              <a:buNone/>
            </a:pPr>
            <a:endParaRPr kumimoji="0" lang="ru-RU" smtClean="0">
              <a:cs typeface="Arial" charset="0"/>
            </a:endParaRPr>
          </a:p>
        </p:txBody>
      </p:sp>
      <p:sp>
        <p:nvSpPr>
          <p:cNvPr id="50180"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34333323-3D00-4830-82E2-849DDC9DA4ED}" type="slidenum">
              <a:rPr lang="ru-RU">
                <a:cs typeface="Arial" charset="0"/>
              </a:rPr>
              <a:pPr/>
              <a:t>129</a:t>
            </a:fld>
            <a:endParaRPr lang="ru-RU">
              <a:cs typeface="Arial" charset="0"/>
            </a:endParaRPr>
          </a:p>
        </p:txBody>
      </p:sp>
    </p:spTree>
    <p:extLst>
      <p:ext uri="{BB962C8B-B14F-4D97-AF65-F5344CB8AC3E}">
        <p14:creationId xmlns:p14="http://schemas.microsoft.com/office/powerpoint/2010/main" val="359308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Признаки классификации</a:t>
            </a:r>
            <a:endParaRPr lang="ru-RU" dirty="0"/>
          </a:p>
        </p:txBody>
      </p:sp>
      <p:sp>
        <p:nvSpPr>
          <p:cNvPr id="5" name="Объект 4"/>
          <p:cNvSpPr>
            <a:spLocks noGrp="1"/>
          </p:cNvSpPr>
          <p:nvPr>
            <p:ph sz="quarter" idx="1"/>
          </p:nvPr>
        </p:nvSpPr>
        <p:spPr>
          <a:xfrm>
            <a:off x="467544" y="1447800"/>
            <a:ext cx="8219256" cy="4572000"/>
          </a:xfrm>
        </p:spPr>
        <p:txBody>
          <a:bodyPr/>
          <a:lstStyle/>
          <a:p>
            <a:r>
              <a:rPr lang="ru-RU" dirty="0"/>
              <a:t>Все многообразие компьютерных сетей можно классифицировать по группе признаков:</a:t>
            </a:r>
            <a:br>
              <a:rPr lang="ru-RU" dirty="0"/>
            </a:br>
            <a:r>
              <a:rPr lang="ru-RU" dirty="0"/>
              <a:t>1) Территориальная распространенность;</a:t>
            </a:r>
            <a:br>
              <a:rPr lang="ru-RU" dirty="0"/>
            </a:br>
            <a:r>
              <a:rPr lang="ru-RU" dirty="0"/>
              <a:t>2) Ведомственная принадлежность;</a:t>
            </a:r>
            <a:br>
              <a:rPr lang="ru-RU" dirty="0"/>
            </a:br>
            <a:r>
              <a:rPr lang="ru-RU" dirty="0"/>
              <a:t>3) Скорость передачи информации;</a:t>
            </a:r>
            <a:br>
              <a:rPr lang="ru-RU" dirty="0"/>
            </a:br>
            <a:r>
              <a:rPr lang="ru-RU" dirty="0"/>
              <a:t>4) Тип среды передачи;</a:t>
            </a:r>
            <a:br>
              <a:rPr lang="ru-RU" dirty="0"/>
            </a:br>
            <a:r>
              <a:rPr lang="ru-RU" dirty="0"/>
              <a:t>5) Топология;</a:t>
            </a:r>
            <a:br>
              <a:rPr lang="ru-RU" dirty="0"/>
            </a:br>
            <a:r>
              <a:rPr lang="ru-RU" dirty="0"/>
              <a:t>6) Организация взаимодействия компьютеров.</a:t>
            </a:r>
          </a:p>
        </p:txBody>
      </p:sp>
    </p:spTree>
    <p:extLst>
      <p:ext uri="{BB962C8B-B14F-4D97-AF65-F5344CB8AC3E}">
        <p14:creationId xmlns:p14="http://schemas.microsoft.com/office/powerpoint/2010/main" val="28717470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r>
              <a:rPr kumimoji="0" lang="ru-RU" smtClean="0">
                <a:cs typeface="Arial" charset="0"/>
              </a:rPr>
              <a:t>Кодирование</a:t>
            </a:r>
          </a:p>
        </p:txBody>
      </p:sp>
      <p:sp>
        <p:nvSpPr>
          <p:cNvPr id="51203" name="Содержимое 2"/>
          <p:cNvSpPr>
            <a:spLocks noGrp="1"/>
          </p:cNvSpPr>
          <p:nvPr>
            <p:ph sz="quarter" idx="1"/>
          </p:nvPr>
        </p:nvSpPr>
        <p:spPr>
          <a:xfrm>
            <a:off x="285750" y="1447800"/>
            <a:ext cx="8572500" cy="4572000"/>
          </a:xfrm>
        </p:spPr>
        <p:txBody>
          <a:bodyPr/>
          <a:lstStyle/>
          <a:p>
            <a:r>
              <a:rPr kumimoji="0" lang="ru-RU" smtClean="0">
                <a:cs typeface="Arial" charset="0"/>
              </a:rPr>
              <a:t>Значения соседних отсчетов как правило мало отличаются одно от другого, что позволяет с довольно высокой точностью предсказывать значение любого отсчета на основе значений нескольких предшествующих ему отсчетов.</a:t>
            </a:r>
          </a:p>
          <a:p>
            <a:r>
              <a:rPr kumimoji="0" lang="ru-RU" smtClean="0">
                <a:cs typeface="Arial" charset="0"/>
              </a:rPr>
              <a:t>Эта закономерность используется двумя способами:</a:t>
            </a:r>
          </a:p>
          <a:p>
            <a:pPr lvl="1"/>
            <a:r>
              <a:rPr kumimoji="0" lang="ru-RU" smtClean="0">
                <a:cs typeface="Arial" charset="0"/>
              </a:rPr>
              <a:t>Изменение параметров квантования в зависимости от характера сигнала</a:t>
            </a:r>
          </a:p>
          <a:p>
            <a:pPr lvl="1"/>
            <a:r>
              <a:rPr kumimoji="0" lang="ru-RU" smtClean="0">
                <a:cs typeface="Arial" charset="0"/>
              </a:rPr>
              <a:t>Линейное предсказание ( дифференциальное кодирование)</a:t>
            </a:r>
          </a:p>
        </p:txBody>
      </p:sp>
      <p:sp>
        <p:nvSpPr>
          <p:cNvPr id="51204"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40B76A97-965E-46B3-BDFA-65AC7AC9D380}" type="slidenum">
              <a:rPr lang="ru-RU">
                <a:cs typeface="Arial" charset="0"/>
              </a:rPr>
              <a:pPr/>
              <a:t>130</a:t>
            </a:fld>
            <a:endParaRPr lang="ru-RU">
              <a:cs typeface="Arial" charset="0"/>
            </a:endParaRPr>
          </a:p>
        </p:txBody>
      </p:sp>
    </p:spTree>
    <p:extLst>
      <p:ext uri="{BB962C8B-B14F-4D97-AF65-F5344CB8AC3E}">
        <p14:creationId xmlns:p14="http://schemas.microsoft.com/office/powerpoint/2010/main" val="2213908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285750" y="-214313"/>
            <a:ext cx="7772400" cy="1143001"/>
          </a:xfrm>
        </p:spPr>
        <p:txBody>
          <a:bodyPr/>
          <a:lstStyle/>
          <a:p>
            <a:r>
              <a:rPr kumimoji="0" lang="ru-RU" smtClean="0">
                <a:cs typeface="Arial" charset="0"/>
              </a:rPr>
              <a:t>Кодеки</a:t>
            </a:r>
          </a:p>
        </p:txBody>
      </p:sp>
      <p:sp>
        <p:nvSpPr>
          <p:cNvPr id="52227" name="Содержимое 2"/>
          <p:cNvSpPr>
            <a:spLocks noGrp="1"/>
          </p:cNvSpPr>
          <p:nvPr>
            <p:ph sz="quarter" idx="1"/>
          </p:nvPr>
        </p:nvSpPr>
        <p:spPr>
          <a:xfrm>
            <a:off x="214313" y="857250"/>
            <a:ext cx="8786812" cy="5357813"/>
          </a:xfrm>
        </p:spPr>
        <p:txBody>
          <a:bodyPr/>
          <a:lstStyle/>
          <a:p>
            <a:r>
              <a:rPr kumimoji="0" lang="ru-RU" smtClean="0">
                <a:cs typeface="Arial" charset="0"/>
              </a:rPr>
              <a:t>Кодеки с ИКМ и адаптивной дифференциальной ИКМ, появившиеся в конце 50-х годов и использующиеся сегодня в системах традиционной телефонии. В большинстве случаев представляют сочетание АЦП/ЦАП</a:t>
            </a:r>
          </a:p>
          <a:p>
            <a:r>
              <a:rPr kumimoji="0" lang="ru-RU" smtClean="0">
                <a:cs typeface="Arial" charset="0"/>
              </a:rPr>
              <a:t>Кодеки с вокодерным преобразованием речевого сигнала. Используют принцип гармонического синтеза сигнала на основе информации о его вокальных составляющих – фонемах</a:t>
            </a:r>
          </a:p>
          <a:p>
            <a:r>
              <a:rPr kumimoji="0" lang="ru-RU" smtClean="0">
                <a:cs typeface="Arial" charset="0"/>
              </a:rPr>
              <a:t>Комбинированные (гибридные) кодеки, которые сочетают в себе технологию</a:t>
            </a:r>
            <a:r>
              <a:rPr kumimoji="0" lang="en-US" smtClean="0">
                <a:cs typeface="Arial" charset="0"/>
              </a:rPr>
              <a:t> </a:t>
            </a:r>
            <a:r>
              <a:rPr kumimoji="0" lang="ru-RU" smtClean="0">
                <a:cs typeface="Arial" charset="0"/>
              </a:rPr>
              <a:t>вокодерного преобразования/синтеза  речи, но оперируют уже с цифровым сигналом специализированных </a:t>
            </a:r>
            <a:r>
              <a:rPr kumimoji="0" lang="en-US" smtClean="0">
                <a:cs typeface="Arial" charset="0"/>
              </a:rPr>
              <a:t>DSP</a:t>
            </a:r>
            <a:endParaRPr kumimoji="0" lang="ru-RU" smtClean="0">
              <a:cs typeface="Arial" charset="0"/>
            </a:endParaRPr>
          </a:p>
        </p:txBody>
      </p:sp>
      <p:sp>
        <p:nvSpPr>
          <p:cNvPr id="52228"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C7B351C3-4C24-4196-B2B5-19CE4E535EB6}" type="slidenum">
              <a:rPr lang="ru-RU">
                <a:cs typeface="Arial" charset="0"/>
              </a:rPr>
              <a:pPr/>
              <a:t>131</a:t>
            </a:fld>
            <a:endParaRPr lang="ru-RU">
              <a:cs typeface="Arial" charset="0"/>
            </a:endParaRPr>
          </a:p>
        </p:txBody>
      </p:sp>
    </p:spTree>
    <p:extLst>
      <p:ext uri="{BB962C8B-B14F-4D97-AF65-F5344CB8AC3E}">
        <p14:creationId xmlns:p14="http://schemas.microsoft.com/office/powerpoint/2010/main" val="192630398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214313" y="214313"/>
            <a:ext cx="8686800" cy="1143000"/>
          </a:xfrm>
        </p:spPr>
        <p:txBody>
          <a:bodyPr/>
          <a:lstStyle/>
          <a:p>
            <a:r>
              <a:rPr kumimoji="0" lang="ru-RU" sz="3200" smtClean="0">
                <a:cs typeface="Arial" charset="0"/>
              </a:rPr>
              <a:t>Усредненная субъективная оценка качества кодирования речи для различных типов кодеков</a:t>
            </a:r>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428750"/>
            <a:ext cx="8077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9BA96341-D1BA-48B8-94ED-3753299D79CB}" type="slidenum">
              <a:rPr lang="ru-RU">
                <a:cs typeface="Arial" charset="0"/>
              </a:rPr>
              <a:pPr/>
              <a:t>132</a:t>
            </a:fld>
            <a:endParaRPr lang="ru-RU">
              <a:cs typeface="Arial" charset="0"/>
            </a:endParaRPr>
          </a:p>
        </p:txBody>
      </p:sp>
    </p:spTree>
    <p:extLst>
      <p:ext uri="{BB962C8B-B14F-4D97-AF65-F5344CB8AC3E}">
        <p14:creationId xmlns:p14="http://schemas.microsoft.com/office/powerpoint/2010/main" val="38900149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838200" y="2362200"/>
            <a:ext cx="8305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30000"/>
              </a:lnSpc>
              <a:spcBef>
                <a:spcPct val="50000"/>
              </a:spcBef>
              <a:buFont typeface="Wingdings" pitchFamily="2" charset="2"/>
              <a:buChar char="Ø"/>
            </a:pPr>
            <a:r>
              <a:rPr kumimoji="1" lang="ru-RU" sz="2400">
                <a:solidFill>
                  <a:srgbClr val="000000"/>
                </a:solidFill>
                <a:latin typeface="Times New Roman" pitchFamily="18" charset="0"/>
              </a:rPr>
              <a:t>   Качество речи</a:t>
            </a:r>
          </a:p>
          <a:p>
            <a:pPr algn="just" eaLnBrk="1" hangingPunct="1">
              <a:lnSpc>
                <a:spcPct val="120000"/>
              </a:lnSpc>
              <a:spcBef>
                <a:spcPct val="50000"/>
              </a:spcBef>
              <a:buFont typeface="Wingdings" pitchFamily="2" charset="2"/>
              <a:buChar char="Ø"/>
            </a:pPr>
            <a:r>
              <a:rPr kumimoji="1" lang="ru-RU" sz="2400">
                <a:solidFill>
                  <a:srgbClr val="000000"/>
                </a:solidFill>
                <a:latin typeface="Times New Roman" pitchFamily="18" charset="0"/>
              </a:rPr>
              <a:t>   </a:t>
            </a:r>
            <a:r>
              <a:rPr kumimoji="1" lang="ru-RU" sz="2400">
                <a:solidFill>
                  <a:srgbClr val="000000"/>
                </a:solidFill>
                <a:latin typeface="Times New Roman" pitchFamily="18" charset="0"/>
                <a:cs typeface="Times New Roman" pitchFamily="18" charset="0"/>
              </a:rPr>
              <a:t>Использование полосы пропускания канала </a:t>
            </a:r>
            <a:endParaRPr kumimoji="1" lang="en-US" sz="2400">
              <a:solidFill>
                <a:srgbClr val="000000"/>
              </a:solidFill>
              <a:latin typeface="Times New Roman" pitchFamily="18" charset="0"/>
              <a:cs typeface="Times New Roman" pitchFamily="18" charset="0"/>
            </a:endParaRPr>
          </a:p>
        </p:txBody>
      </p:sp>
      <p:sp>
        <p:nvSpPr>
          <p:cNvPr id="54275" name="Text Box 3"/>
          <p:cNvSpPr txBox="1">
            <a:spLocks noChangeArrowheads="1"/>
          </p:cNvSpPr>
          <p:nvPr/>
        </p:nvSpPr>
        <p:spPr bwMode="auto">
          <a:xfrm>
            <a:off x="609600" y="3276600"/>
            <a:ext cx="8534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666750" indent="-2095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lnSpc>
                <a:spcPct val="120000"/>
              </a:lnSpc>
              <a:spcBef>
                <a:spcPct val="50000"/>
              </a:spcBef>
              <a:buFont typeface="Wingdings" pitchFamily="2" charset="2"/>
              <a:buChar char="ü"/>
            </a:pPr>
            <a:endParaRPr kumimoji="1" lang="ru-RU" sz="2400">
              <a:solidFill>
                <a:srgbClr val="000000"/>
              </a:solidFill>
              <a:latin typeface="Times New Roman" pitchFamily="18" charset="0"/>
            </a:endParaRPr>
          </a:p>
        </p:txBody>
      </p:sp>
      <p:sp>
        <p:nvSpPr>
          <p:cNvPr id="54276" name="Text Box 4"/>
          <p:cNvSpPr txBox="1">
            <a:spLocks noChangeArrowheads="1"/>
          </p:cNvSpPr>
          <p:nvPr/>
        </p:nvSpPr>
        <p:spPr bwMode="auto">
          <a:xfrm>
            <a:off x="838200" y="3714750"/>
            <a:ext cx="830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10000"/>
              </a:lnSpc>
              <a:spcBef>
                <a:spcPct val="50000"/>
              </a:spcBef>
              <a:buFont typeface="Wingdings" pitchFamily="2" charset="2"/>
              <a:buChar char="Ø"/>
            </a:pPr>
            <a:r>
              <a:rPr kumimoji="1" lang="ru-RU" sz="2400">
                <a:solidFill>
                  <a:srgbClr val="000000"/>
                </a:solidFill>
                <a:latin typeface="Times New Roman" pitchFamily="18" charset="0"/>
              </a:rPr>
              <a:t>    Размер кадра</a:t>
            </a:r>
          </a:p>
          <a:p>
            <a:pPr eaLnBrk="1" hangingPunct="1">
              <a:lnSpc>
                <a:spcPct val="110000"/>
              </a:lnSpc>
              <a:spcBef>
                <a:spcPct val="50000"/>
              </a:spcBef>
              <a:buFont typeface="Wingdings" pitchFamily="2" charset="2"/>
              <a:buChar char="Ø"/>
            </a:pPr>
            <a:r>
              <a:rPr kumimoji="1" lang="ru-RU" sz="2400">
                <a:solidFill>
                  <a:srgbClr val="000000"/>
                </a:solidFill>
                <a:latin typeface="Times New Roman" pitchFamily="18" charset="0"/>
              </a:rPr>
              <a:t>    Чувствительность к потерям кадров</a:t>
            </a:r>
          </a:p>
        </p:txBody>
      </p:sp>
      <p:sp>
        <p:nvSpPr>
          <p:cNvPr id="54277" name="Rectangle 5"/>
          <p:cNvSpPr>
            <a:spLocks noGrp="1" noChangeArrowheads="1"/>
          </p:cNvSpPr>
          <p:nvPr>
            <p:ph type="title"/>
          </p:nvPr>
        </p:nvSpPr>
        <p:spPr>
          <a:xfrm>
            <a:off x="1371600" y="857250"/>
            <a:ext cx="5343525" cy="946150"/>
          </a:xfrm>
        </p:spPr>
        <p:txBody>
          <a:bodyPr/>
          <a:lstStyle/>
          <a:p>
            <a:pPr eaLnBrk="1" hangingPunct="1"/>
            <a:r>
              <a:rPr kumimoji="0" lang="ru-RU" sz="2500" b="1" smtClean="0">
                <a:latin typeface="Times New Roman" pitchFamily="18" charset="0"/>
                <a:cs typeface="Arial" charset="0"/>
              </a:rPr>
              <a:t>Критерии выбора кодека</a:t>
            </a:r>
            <a:r>
              <a:rPr kumimoji="0" lang="en-US" sz="2500" b="1" smtClean="0">
                <a:latin typeface="Times New Roman" pitchFamily="18" charset="0"/>
                <a:cs typeface="Arial" charset="0"/>
              </a:rPr>
              <a:t>:</a:t>
            </a:r>
            <a:r>
              <a:rPr kumimoji="0" lang="ru-RU" sz="2500" b="1" smtClean="0">
                <a:latin typeface="Times New Roman" pitchFamily="18" charset="0"/>
                <a:cs typeface="Arial" charset="0"/>
              </a:rPr>
              <a:t/>
            </a:r>
            <a:br>
              <a:rPr kumimoji="0" lang="ru-RU" sz="2500" b="1" smtClean="0">
                <a:latin typeface="Times New Roman" pitchFamily="18" charset="0"/>
                <a:cs typeface="Arial" charset="0"/>
              </a:rPr>
            </a:br>
            <a:endParaRPr kumimoji="0" lang="ru-RU" sz="2500" b="1" smtClean="0">
              <a:latin typeface="Times New Roman" pitchFamily="18" charset="0"/>
              <a:cs typeface="Arial" charset="0"/>
            </a:endParaRPr>
          </a:p>
        </p:txBody>
      </p:sp>
      <p:sp>
        <p:nvSpPr>
          <p:cNvPr id="54278" name="Номер слайда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D9563166-FEB4-4860-AAE5-8995AAA22E44}" type="slidenum">
              <a:rPr lang="ru-RU">
                <a:cs typeface="Arial" charset="0"/>
              </a:rPr>
              <a:pPr/>
              <a:t>133</a:t>
            </a:fld>
            <a:endParaRPr lang="ru-RU">
              <a:cs typeface="Arial" charset="0"/>
            </a:endParaRPr>
          </a:p>
        </p:txBody>
      </p:sp>
    </p:spTree>
    <p:extLst>
      <p:ext uri="{BB962C8B-B14F-4D97-AF65-F5344CB8AC3E}">
        <p14:creationId xmlns:p14="http://schemas.microsoft.com/office/powerpoint/2010/main" val="741498029"/>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42938" y="428625"/>
            <a:ext cx="7993062" cy="615950"/>
          </a:xfrm>
        </p:spPr>
        <p:txBody>
          <a:bodyPr/>
          <a:lstStyle/>
          <a:p>
            <a:r>
              <a:rPr kumimoji="0" lang="ru-RU" smtClean="0">
                <a:cs typeface="Arial" charset="0"/>
              </a:rPr>
              <a:t>Стандартизированные кодеки</a:t>
            </a:r>
          </a:p>
        </p:txBody>
      </p:sp>
      <p:sp>
        <p:nvSpPr>
          <p:cNvPr id="105475" name="Text Box 3"/>
          <p:cNvSpPr txBox="1">
            <a:spLocks noChangeArrowheads="1"/>
          </p:cNvSpPr>
          <p:nvPr/>
        </p:nvSpPr>
        <p:spPr bwMode="auto">
          <a:xfrm>
            <a:off x="665163" y="1016000"/>
            <a:ext cx="8153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 typeface="Wingdings" pitchFamily="2" charset="2"/>
              <a:buChar char="Ø"/>
            </a:pPr>
            <a:endParaRPr kumimoji="1" lang="ru-RU" sz="2400" i="1">
              <a:solidFill>
                <a:srgbClr val="000000"/>
              </a:solidFill>
              <a:latin typeface="Times New Roman" pitchFamily="18" charset="0"/>
            </a:endParaRPr>
          </a:p>
          <a:p>
            <a:pPr eaLnBrk="1" hangingPunct="1">
              <a:spcBef>
                <a:spcPct val="50000"/>
              </a:spcBef>
              <a:buFont typeface="Wingdings" pitchFamily="2" charset="2"/>
              <a:buChar char="Ø"/>
            </a:pPr>
            <a:r>
              <a:rPr kumimoji="1" lang="ru-RU" sz="2400" i="1">
                <a:solidFill>
                  <a:srgbClr val="000000"/>
                </a:solidFill>
                <a:latin typeface="Times New Roman" pitchFamily="18" charset="0"/>
              </a:rPr>
              <a:t>Кодек </a:t>
            </a:r>
            <a:r>
              <a:rPr kumimoji="1" lang="en-US" sz="2400" i="1">
                <a:solidFill>
                  <a:srgbClr val="000000"/>
                </a:solidFill>
                <a:latin typeface="Times New Roman" pitchFamily="18" charset="0"/>
              </a:rPr>
              <a:t>G.711</a:t>
            </a:r>
            <a:r>
              <a:rPr kumimoji="1" lang="en-US" sz="2400">
                <a:solidFill>
                  <a:srgbClr val="000000"/>
                </a:solidFill>
                <a:latin typeface="Times New Roman" pitchFamily="18" charset="0"/>
              </a:rPr>
              <a:t>: </a:t>
            </a:r>
            <a:r>
              <a:rPr kumimoji="1" lang="ru-RU" sz="2400">
                <a:solidFill>
                  <a:srgbClr val="000000"/>
                </a:solidFill>
                <a:latin typeface="Times New Roman" pitchFamily="18" charset="0"/>
              </a:rPr>
              <a:t>скорость 64 Кбит</a:t>
            </a:r>
            <a:r>
              <a:rPr kumimoji="1" lang="en-US" sz="2400">
                <a:solidFill>
                  <a:srgbClr val="000000"/>
                </a:solidFill>
                <a:latin typeface="Times New Roman" pitchFamily="18" charset="0"/>
              </a:rPr>
              <a:t>/c</a:t>
            </a:r>
            <a:r>
              <a:rPr kumimoji="1" lang="ru-RU" sz="2400">
                <a:solidFill>
                  <a:srgbClr val="000000"/>
                </a:solidFill>
                <a:latin typeface="Times New Roman" pitchFamily="18" charset="0"/>
              </a:rPr>
              <a:t>, оценка </a:t>
            </a:r>
            <a:r>
              <a:rPr kumimoji="1" lang="en-US" sz="2400">
                <a:solidFill>
                  <a:srgbClr val="000000"/>
                </a:solidFill>
                <a:latin typeface="Times New Roman" pitchFamily="18" charset="0"/>
              </a:rPr>
              <a:t>MOS </a:t>
            </a:r>
            <a:r>
              <a:rPr kumimoji="1" lang="ru-RU" sz="2400">
                <a:solidFill>
                  <a:srgbClr val="000000"/>
                </a:solidFill>
                <a:latin typeface="Times New Roman" pitchFamily="18" charset="0"/>
              </a:rPr>
              <a:t>- 4.2</a:t>
            </a:r>
          </a:p>
          <a:p>
            <a:pPr eaLnBrk="1" hangingPunct="1">
              <a:spcBef>
                <a:spcPct val="50000"/>
              </a:spcBef>
              <a:buFont typeface="Wingdings" pitchFamily="2" charset="2"/>
              <a:buChar char="Ø"/>
            </a:pPr>
            <a:r>
              <a:rPr kumimoji="1" lang="ru-RU" sz="2400" i="1">
                <a:solidFill>
                  <a:srgbClr val="000000"/>
                </a:solidFill>
                <a:latin typeface="Times New Roman" pitchFamily="18" charset="0"/>
              </a:rPr>
              <a:t>Кодек </a:t>
            </a:r>
            <a:r>
              <a:rPr kumimoji="1" lang="en-US" sz="2400" i="1">
                <a:solidFill>
                  <a:srgbClr val="000000"/>
                </a:solidFill>
                <a:latin typeface="Times New Roman" pitchFamily="18" charset="0"/>
              </a:rPr>
              <a:t>G.723.1</a:t>
            </a:r>
            <a:r>
              <a:rPr kumimoji="1" lang="en-US" sz="2400">
                <a:solidFill>
                  <a:srgbClr val="000000"/>
                </a:solidFill>
                <a:latin typeface="Times New Roman" pitchFamily="18" charset="0"/>
              </a:rPr>
              <a:t>: </a:t>
            </a:r>
            <a:r>
              <a:rPr kumimoji="1" lang="ru-RU" sz="2400">
                <a:solidFill>
                  <a:srgbClr val="000000"/>
                </a:solidFill>
                <a:latin typeface="Times New Roman" pitchFamily="18" charset="0"/>
              </a:rPr>
              <a:t>предусмотрено 2 режима работы</a:t>
            </a:r>
            <a:r>
              <a:rPr kumimoji="1" lang="en-US" sz="2400">
                <a:solidFill>
                  <a:srgbClr val="000000"/>
                </a:solidFill>
                <a:latin typeface="Times New Roman" pitchFamily="18" charset="0"/>
              </a:rPr>
              <a:t>:</a:t>
            </a:r>
          </a:p>
        </p:txBody>
      </p:sp>
      <p:sp>
        <p:nvSpPr>
          <p:cNvPr id="105476" name="Text Box 4"/>
          <p:cNvSpPr txBox="1">
            <a:spLocks noChangeArrowheads="1"/>
          </p:cNvSpPr>
          <p:nvPr/>
        </p:nvSpPr>
        <p:spPr bwMode="auto">
          <a:xfrm>
            <a:off x="665163" y="3302000"/>
            <a:ext cx="837088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 typeface="Wingdings" pitchFamily="2" charset="2"/>
              <a:buChar char="Ø"/>
            </a:pPr>
            <a:endParaRPr kumimoji="1" lang="ru-RU" sz="2400" i="1">
              <a:solidFill>
                <a:srgbClr val="000000"/>
              </a:solidFill>
              <a:latin typeface="Times New Roman" pitchFamily="18" charset="0"/>
            </a:endParaRPr>
          </a:p>
          <a:p>
            <a:pPr eaLnBrk="1" hangingPunct="1">
              <a:spcBef>
                <a:spcPct val="50000"/>
              </a:spcBef>
              <a:buFont typeface="Wingdings" pitchFamily="2" charset="2"/>
              <a:buChar char="Ø"/>
            </a:pPr>
            <a:r>
              <a:rPr kumimoji="1" lang="ru-RU" sz="2400" i="1">
                <a:solidFill>
                  <a:srgbClr val="000000"/>
                </a:solidFill>
                <a:latin typeface="Times New Roman" pitchFamily="18" charset="0"/>
              </a:rPr>
              <a:t>Кодек </a:t>
            </a:r>
            <a:r>
              <a:rPr kumimoji="1" lang="en-US" sz="2400" i="1">
                <a:solidFill>
                  <a:srgbClr val="000000"/>
                </a:solidFill>
                <a:latin typeface="Times New Roman" pitchFamily="18" charset="0"/>
              </a:rPr>
              <a:t>G.726</a:t>
            </a:r>
            <a:r>
              <a:rPr kumimoji="1" lang="en-US" sz="2400">
                <a:solidFill>
                  <a:srgbClr val="000000"/>
                </a:solidFill>
                <a:latin typeface="Times New Roman" pitchFamily="18" charset="0"/>
              </a:rPr>
              <a:t>:</a:t>
            </a:r>
            <a:r>
              <a:rPr kumimoji="1" lang="en-US" sz="2400" i="1">
                <a:solidFill>
                  <a:srgbClr val="000000"/>
                </a:solidFill>
                <a:latin typeface="Times New Roman" pitchFamily="18" charset="0"/>
              </a:rPr>
              <a:t> </a:t>
            </a:r>
            <a:r>
              <a:rPr kumimoji="1" lang="en-US" sz="2400">
                <a:solidFill>
                  <a:srgbClr val="000000"/>
                </a:solidFill>
                <a:latin typeface="Times New Roman" pitchFamily="18" charset="0"/>
              </a:rPr>
              <a:t> </a:t>
            </a:r>
            <a:r>
              <a:rPr kumimoji="1" lang="ru-RU" sz="2400">
                <a:solidFill>
                  <a:srgbClr val="000000"/>
                </a:solidFill>
                <a:latin typeface="Times New Roman" pitchFamily="18" charset="0"/>
              </a:rPr>
              <a:t>скорость 40,</a:t>
            </a:r>
            <a:r>
              <a:rPr kumimoji="1" lang="en-US" sz="2400">
                <a:solidFill>
                  <a:srgbClr val="000000"/>
                </a:solidFill>
                <a:latin typeface="Times New Roman" pitchFamily="18" charset="0"/>
              </a:rPr>
              <a:t> </a:t>
            </a:r>
            <a:r>
              <a:rPr kumimoji="1" lang="ru-RU" sz="2400">
                <a:solidFill>
                  <a:srgbClr val="000000"/>
                </a:solidFill>
                <a:latin typeface="Times New Roman" pitchFamily="18" charset="0"/>
              </a:rPr>
              <a:t>32,</a:t>
            </a:r>
            <a:r>
              <a:rPr kumimoji="1" lang="en-US" sz="2400">
                <a:solidFill>
                  <a:srgbClr val="000000"/>
                </a:solidFill>
                <a:latin typeface="Times New Roman" pitchFamily="18" charset="0"/>
              </a:rPr>
              <a:t> </a:t>
            </a:r>
            <a:r>
              <a:rPr kumimoji="1" lang="ru-RU" sz="2400">
                <a:solidFill>
                  <a:srgbClr val="000000"/>
                </a:solidFill>
                <a:latin typeface="Times New Roman" pitchFamily="18" charset="0"/>
              </a:rPr>
              <a:t>24 или 16 Кбит</a:t>
            </a:r>
            <a:r>
              <a:rPr kumimoji="1" lang="en-US" sz="2400">
                <a:solidFill>
                  <a:srgbClr val="000000"/>
                </a:solidFill>
                <a:latin typeface="Times New Roman" pitchFamily="18" charset="0"/>
              </a:rPr>
              <a:t>/</a:t>
            </a:r>
            <a:r>
              <a:rPr kumimoji="1" lang="ru-RU" sz="2400">
                <a:solidFill>
                  <a:srgbClr val="000000"/>
                </a:solidFill>
                <a:latin typeface="Times New Roman" pitchFamily="18" charset="0"/>
              </a:rPr>
              <a:t>с, оценка - 4.3</a:t>
            </a:r>
            <a:endParaRPr kumimoji="1" lang="en-US" sz="2400">
              <a:solidFill>
                <a:srgbClr val="000000"/>
              </a:solidFill>
              <a:latin typeface="Times New Roman" pitchFamily="18" charset="0"/>
            </a:endParaRPr>
          </a:p>
          <a:p>
            <a:pPr eaLnBrk="1" hangingPunct="1">
              <a:spcBef>
                <a:spcPct val="50000"/>
              </a:spcBef>
              <a:buFont typeface="Wingdings" pitchFamily="2" charset="2"/>
              <a:buChar char="Ø"/>
            </a:pPr>
            <a:r>
              <a:rPr kumimoji="1" lang="ru-RU" sz="2400" i="1">
                <a:solidFill>
                  <a:srgbClr val="000000"/>
                </a:solidFill>
                <a:latin typeface="Times New Roman" pitchFamily="18" charset="0"/>
              </a:rPr>
              <a:t>Кодек </a:t>
            </a:r>
            <a:r>
              <a:rPr kumimoji="1" lang="en-US" sz="2400" i="1">
                <a:solidFill>
                  <a:srgbClr val="000000"/>
                </a:solidFill>
                <a:latin typeface="Times New Roman" pitchFamily="18" charset="0"/>
              </a:rPr>
              <a:t>G.728</a:t>
            </a:r>
            <a:r>
              <a:rPr kumimoji="1" lang="en-US" sz="2400">
                <a:solidFill>
                  <a:srgbClr val="000000"/>
                </a:solidFill>
                <a:latin typeface="Times New Roman" pitchFamily="18" charset="0"/>
              </a:rPr>
              <a:t>: </a:t>
            </a:r>
            <a:r>
              <a:rPr kumimoji="1" lang="ru-RU" sz="2400">
                <a:solidFill>
                  <a:srgbClr val="000000"/>
                </a:solidFill>
                <a:latin typeface="Times New Roman" pitchFamily="18" charset="0"/>
              </a:rPr>
              <a:t>скорости 16 Кбит</a:t>
            </a:r>
            <a:r>
              <a:rPr kumimoji="1" lang="en-US" sz="2400">
                <a:solidFill>
                  <a:srgbClr val="000000"/>
                </a:solidFill>
                <a:latin typeface="Times New Roman" pitchFamily="18" charset="0"/>
              </a:rPr>
              <a:t>/c</a:t>
            </a:r>
            <a:r>
              <a:rPr kumimoji="1" lang="ru-RU" sz="2400">
                <a:solidFill>
                  <a:srgbClr val="000000"/>
                </a:solidFill>
                <a:latin typeface="Times New Roman" pitchFamily="18" charset="0"/>
              </a:rPr>
              <a:t>,</a:t>
            </a:r>
            <a:r>
              <a:rPr kumimoji="1" lang="en-US" sz="2400">
                <a:solidFill>
                  <a:srgbClr val="000000"/>
                </a:solidFill>
                <a:latin typeface="Times New Roman" pitchFamily="18" charset="0"/>
              </a:rPr>
              <a:t> </a:t>
            </a:r>
            <a:r>
              <a:rPr kumimoji="1" lang="ru-RU" sz="2400">
                <a:solidFill>
                  <a:srgbClr val="000000"/>
                </a:solidFill>
                <a:latin typeface="Times New Roman" pitchFamily="18" charset="0"/>
              </a:rPr>
              <a:t>оценка - 4.3</a:t>
            </a:r>
            <a:endParaRPr kumimoji="1" lang="en-US" sz="2400">
              <a:solidFill>
                <a:srgbClr val="000000"/>
              </a:solidFill>
              <a:latin typeface="Times New Roman" pitchFamily="18" charset="0"/>
            </a:endParaRPr>
          </a:p>
          <a:p>
            <a:pPr eaLnBrk="1" hangingPunct="1">
              <a:spcBef>
                <a:spcPct val="50000"/>
              </a:spcBef>
              <a:buFont typeface="Wingdings" pitchFamily="2" charset="2"/>
              <a:buChar char="Ø"/>
            </a:pPr>
            <a:r>
              <a:rPr kumimoji="1" lang="ru-RU" sz="2400" i="1">
                <a:solidFill>
                  <a:srgbClr val="000000"/>
                </a:solidFill>
                <a:latin typeface="Times New Roman" pitchFamily="18" charset="0"/>
              </a:rPr>
              <a:t>Кодек </a:t>
            </a:r>
            <a:r>
              <a:rPr kumimoji="1" lang="en-US" sz="2400" i="1">
                <a:solidFill>
                  <a:srgbClr val="000000"/>
                </a:solidFill>
                <a:latin typeface="Times New Roman" pitchFamily="18" charset="0"/>
              </a:rPr>
              <a:t>G.729</a:t>
            </a:r>
            <a:r>
              <a:rPr kumimoji="1" lang="en-US" sz="2400">
                <a:solidFill>
                  <a:srgbClr val="000000"/>
                </a:solidFill>
                <a:latin typeface="Times New Roman" pitchFamily="18" charset="0"/>
              </a:rPr>
              <a:t>: </a:t>
            </a:r>
            <a:r>
              <a:rPr kumimoji="1" lang="ru-RU" sz="2400">
                <a:solidFill>
                  <a:srgbClr val="000000"/>
                </a:solidFill>
                <a:latin typeface="Times New Roman" pitchFamily="18" charset="0"/>
              </a:rPr>
              <a:t>скорость передачи 8</a:t>
            </a:r>
            <a:r>
              <a:rPr kumimoji="1" lang="en-US" sz="2400">
                <a:solidFill>
                  <a:srgbClr val="000000"/>
                </a:solidFill>
                <a:latin typeface="Times New Roman" pitchFamily="18" charset="0"/>
              </a:rPr>
              <a:t> </a:t>
            </a:r>
            <a:r>
              <a:rPr kumimoji="1" lang="ru-RU" sz="2400">
                <a:solidFill>
                  <a:srgbClr val="000000"/>
                </a:solidFill>
                <a:latin typeface="Times New Roman" pitchFamily="18" charset="0"/>
              </a:rPr>
              <a:t>Кбит</a:t>
            </a:r>
            <a:r>
              <a:rPr kumimoji="1" lang="en-US" sz="2400">
                <a:solidFill>
                  <a:srgbClr val="000000"/>
                </a:solidFill>
                <a:latin typeface="Times New Roman" pitchFamily="18" charset="0"/>
              </a:rPr>
              <a:t>/c, </a:t>
            </a:r>
            <a:r>
              <a:rPr kumimoji="1" lang="ru-RU" sz="2400">
                <a:solidFill>
                  <a:srgbClr val="000000"/>
                </a:solidFill>
                <a:latin typeface="Times New Roman" pitchFamily="18" charset="0"/>
              </a:rPr>
              <a:t>оценка – 4,1</a:t>
            </a:r>
          </a:p>
          <a:p>
            <a:pPr eaLnBrk="1" hangingPunct="1">
              <a:spcBef>
                <a:spcPct val="50000"/>
              </a:spcBef>
              <a:buFont typeface="Wingdings" pitchFamily="2" charset="2"/>
              <a:buChar char="Ø"/>
            </a:pPr>
            <a:r>
              <a:rPr kumimoji="1" lang="ru-RU" sz="2400" i="1">
                <a:solidFill>
                  <a:srgbClr val="000000"/>
                </a:solidFill>
                <a:latin typeface="Times New Roman" pitchFamily="18" charset="0"/>
              </a:rPr>
              <a:t>Кодек </a:t>
            </a:r>
            <a:r>
              <a:rPr kumimoji="1" lang="en-US" sz="2400" i="1">
                <a:solidFill>
                  <a:srgbClr val="000000"/>
                </a:solidFill>
                <a:latin typeface="Times New Roman" pitchFamily="18" charset="0"/>
              </a:rPr>
              <a:t>GSM Full Rate</a:t>
            </a:r>
            <a:r>
              <a:rPr kumimoji="1" lang="en-US" sz="2400">
                <a:solidFill>
                  <a:srgbClr val="000000"/>
                </a:solidFill>
                <a:latin typeface="Times New Roman" pitchFamily="18" charset="0"/>
              </a:rPr>
              <a:t>: </a:t>
            </a:r>
            <a:r>
              <a:rPr kumimoji="1" lang="ru-RU" sz="2400">
                <a:solidFill>
                  <a:srgbClr val="000000"/>
                </a:solidFill>
                <a:latin typeface="Times New Roman" pitchFamily="18" charset="0"/>
              </a:rPr>
              <a:t>скорость 13 Кбит</a:t>
            </a:r>
            <a:r>
              <a:rPr kumimoji="1" lang="en-US" sz="2400">
                <a:solidFill>
                  <a:srgbClr val="000000"/>
                </a:solidFill>
                <a:latin typeface="Times New Roman" pitchFamily="18" charset="0"/>
              </a:rPr>
              <a:t>/c, </a:t>
            </a:r>
            <a:r>
              <a:rPr kumimoji="1" lang="ru-RU" sz="2400">
                <a:solidFill>
                  <a:srgbClr val="000000"/>
                </a:solidFill>
                <a:latin typeface="Times New Roman" pitchFamily="18" charset="0"/>
              </a:rPr>
              <a:t>оценка – 3,7</a:t>
            </a:r>
          </a:p>
        </p:txBody>
      </p:sp>
      <p:sp>
        <p:nvSpPr>
          <p:cNvPr id="105477" name="Text Box 5"/>
          <p:cNvSpPr txBox="1">
            <a:spLocks noChangeArrowheads="1"/>
          </p:cNvSpPr>
          <p:nvPr/>
        </p:nvSpPr>
        <p:spPr bwMode="auto">
          <a:xfrm>
            <a:off x="817563" y="2082800"/>
            <a:ext cx="80819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ct val="50000"/>
              </a:spcBef>
              <a:buFont typeface="Wingdings" pitchFamily="2" charset="2"/>
              <a:buChar char="ü"/>
            </a:pPr>
            <a:endParaRPr kumimoji="1" lang="ru-RU" sz="2400">
              <a:solidFill>
                <a:srgbClr val="000000"/>
              </a:solidFill>
              <a:latin typeface="Times New Roman" pitchFamily="18" charset="0"/>
            </a:endParaRPr>
          </a:p>
          <a:p>
            <a:pPr lvl="1" eaLnBrk="1" hangingPunct="1">
              <a:spcBef>
                <a:spcPct val="50000"/>
              </a:spcBef>
              <a:buFont typeface="Wingdings" pitchFamily="2" charset="2"/>
              <a:buChar char="ü"/>
            </a:pPr>
            <a:r>
              <a:rPr kumimoji="1" lang="en-US" sz="2400">
                <a:solidFill>
                  <a:srgbClr val="000000"/>
                </a:solidFill>
                <a:latin typeface="Times New Roman" pitchFamily="18" charset="0"/>
              </a:rPr>
              <a:t>6.</a:t>
            </a:r>
            <a:r>
              <a:rPr kumimoji="1" lang="ru-RU" sz="2400">
                <a:solidFill>
                  <a:srgbClr val="000000"/>
                </a:solidFill>
                <a:latin typeface="Times New Roman" pitchFamily="18" charset="0"/>
              </a:rPr>
              <a:t>4</a:t>
            </a:r>
            <a:r>
              <a:rPr kumimoji="1" lang="en-US" sz="2400">
                <a:solidFill>
                  <a:srgbClr val="000000"/>
                </a:solidFill>
                <a:latin typeface="Times New Roman" pitchFamily="18" charset="0"/>
              </a:rPr>
              <a:t> </a:t>
            </a:r>
            <a:r>
              <a:rPr kumimoji="1" lang="ru-RU" sz="2400">
                <a:solidFill>
                  <a:srgbClr val="000000"/>
                </a:solidFill>
                <a:latin typeface="Times New Roman" pitchFamily="18" charset="0"/>
              </a:rPr>
              <a:t>Кбит</a:t>
            </a:r>
            <a:r>
              <a:rPr kumimoji="1" lang="en-US" sz="2400">
                <a:solidFill>
                  <a:srgbClr val="000000"/>
                </a:solidFill>
                <a:latin typeface="Times New Roman" pitchFamily="18" charset="0"/>
              </a:rPr>
              <a:t>/c</a:t>
            </a:r>
            <a:r>
              <a:rPr kumimoji="1" lang="ru-RU" sz="2400">
                <a:solidFill>
                  <a:srgbClr val="000000"/>
                </a:solidFill>
                <a:latin typeface="Times New Roman" pitchFamily="18" charset="0"/>
              </a:rPr>
              <a:t>,</a:t>
            </a:r>
            <a:r>
              <a:rPr kumimoji="1" lang="en-US" sz="2400">
                <a:solidFill>
                  <a:srgbClr val="000000"/>
                </a:solidFill>
                <a:latin typeface="Times New Roman" pitchFamily="18" charset="0"/>
              </a:rPr>
              <a:t> </a:t>
            </a:r>
            <a:r>
              <a:rPr kumimoji="1" lang="ru-RU" sz="2400">
                <a:solidFill>
                  <a:srgbClr val="000000"/>
                </a:solidFill>
                <a:latin typeface="Times New Roman" pitchFamily="18" charset="0"/>
              </a:rPr>
              <a:t>оценка составляет 3.9</a:t>
            </a:r>
          </a:p>
          <a:p>
            <a:pPr lvl="1" eaLnBrk="1" hangingPunct="1">
              <a:spcBef>
                <a:spcPct val="50000"/>
              </a:spcBef>
              <a:buFont typeface="Wingdings" pitchFamily="2" charset="2"/>
              <a:buChar char="ü"/>
            </a:pPr>
            <a:r>
              <a:rPr kumimoji="1" lang="ru-RU" sz="2400">
                <a:solidFill>
                  <a:srgbClr val="000000"/>
                </a:solidFill>
                <a:latin typeface="Times New Roman" pitchFamily="18" charset="0"/>
              </a:rPr>
              <a:t>5.3 Кбит</a:t>
            </a:r>
            <a:r>
              <a:rPr kumimoji="1" lang="en-US" sz="2400">
                <a:solidFill>
                  <a:srgbClr val="000000"/>
                </a:solidFill>
                <a:latin typeface="Times New Roman" pitchFamily="18" charset="0"/>
              </a:rPr>
              <a:t>/</a:t>
            </a:r>
            <a:r>
              <a:rPr kumimoji="1" lang="ru-RU" sz="2400">
                <a:solidFill>
                  <a:srgbClr val="000000"/>
                </a:solidFill>
                <a:latin typeface="Times New Roman" pitchFamily="18" charset="0"/>
              </a:rPr>
              <a:t>с, оценка составляет 3.7</a:t>
            </a:r>
          </a:p>
        </p:txBody>
      </p:sp>
      <p:sp>
        <p:nvSpPr>
          <p:cNvPr id="55302" name="Номер слайда 6"/>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EE3CB49E-004B-488D-9CD5-D17D81BD6996}" type="slidenum">
              <a:rPr lang="ru-RU">
                <a:cs typeface="Arial" charset="0"/>
              </a:rPr>
              <a:pPr/>
              <a:t>134</a:t>
            </a:fld>
            <a:endParaRPr lang="ru-RU">
              <a:cs typeface="Arial" charset="0"/>
            </a:endParaRPr>
          </a:p>
        </p:txBody>
      </p:sp>
    </p:spTree>
    <p:extLst>
      <p:ext uri="{BB962C8B-B14F-4D97-AF65-F5344CB8AC3E}">
        <p14:creationId xmlns:p14="http://schemas.microsoft.com/office/powerpoint/2010/main" val="428994742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blinds(vertical)">
                                      <p:cBhvr>
                                        <p:cTn id="7" dur="500"/>
                                        <p:tgtEl>
                                          <p:spTgt spid="105474"/>
                                        </p:tgtEl>
                                      </p:cBhvr>
                                    </p:animEffect>
                                  </p:childTnLst>
                                </p:cTn>
                              </p:par>
                            </p:childTnLst>
                          </p:cTn>
                        </p:par>
                        <p:par>
                          <p:cTn id="8" fill="hold" nodeType="afterGroup">
                            <p:stCondLst>
                              <p:cond delay="500"/>
                            </p:stCondLst>
                            <p:childTnLst>
                              <p:par>
                                <p:cTn id="9" presetID="2" presetClass="entr" presetSubtype="8" fill="hold" grpId="0" nodeType="afterEffect">
                                  <p:stCondLst>
                                    <p:cond delay="1000"/>
                                  </p:stCondLst>
                                  <p:childTnLst>
                                    <p:set>
                                      <p:cBhvr>
                                        <p:cTn id="10" dur="1" fill="hold">
                                          <p:stCondLst>
                                            <p:cond delay="0"/>
                                          </p:stCondLst>
                                        </p:cTn>
                                        <p:tgtEl>
                                          <p:spTgt spid="105475">
                                            <p:txEl>
                                              <p:pRg st="1" end="1"/>
                                            </p:txEl>
                                          </p:spTgt>
                                        </p:tgtEl>
                                        <p:attrNameLst>
                                          <p:attrName>style.visibility</p:attrName>
                                        </p:attrNameLst>
                                      </p:cBhvr>
                                      <p:to>
                                        <p:strVal val="visible"/>
                                      </p:to>
                                    </p:set>
                                    <p:anim calcmode="lin" valueType="num">
                                      <p:cBhvr additive="base">
                                        <p:cTn id="11" dur="500" fill="hold"/>
                                        <p:tgtEl>
                                          <p:spTgt spid="10547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000"/>
                            </p:stCondLst>
                            <p:childTnLst>
                              <p:par>
                                <p:cTn id="14" presetID="2" presetClass="entr" presetSubtype="8" fill="hold" grpId="0" nodeType="afterEffect">
                                  <p:stCondLst>
                                    <p:cond delay="1000"/>
                                  </p:stCondLst>
                                  <p:childTnLst>
                                    <p:set>
                                      <p:cBhvr>
                                        <p:cTn id="15" dur="1" fill="hold">
                                          <p:stCondLst>
                                            <p:cond delay="0"/>
                                          </p:stCondLst>
                                        </p:cTn>
                                        <p:tgtEl>
                                          <p:spTgt spid="105475">
                                            <p:txEl>
                                              <p:pRg st="2" end="2"/>
                                            </p:txEl>
                                          </p:spTgt>
                                        </p:tgtEl>
                                        <p:attrNameLst>
                                          <p:attrName>style.visibility</p:attrName>
                                        </p:attrNameLst>
                                      </p:cBhvr>
                                      <p:to>
                                        <p:strVal val="visible"/>
                                      </p:to>
                                    </p:set>
                                    <p:anim calcmode="lin" valueType="num">
                                      <p:cBhvr additive="base">
                                        <p:cTn id="16" dur="500" fill="hold"/>
                                        <p:tgtEl>
                                          <p:spTgt spid="105475">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3500"/>
                            </p:stCondLst>
                            <p:childTnLst>
                              <p:par>
                                <p:cTn id="19" presetID="9" presetClass="entr" presetSubtype="0" fill="hold" grpId="0" nodeType="afterEffect">
                                  <p:stCondLst>
                                    <p:cond delay="1000"/>
                                  </p:stCondLst>
                                  <p:childTnLst>
                                    <p:set>
                                      <p:cBhvr>
                                        <p:cTn id="20" dur="1" fill="hold">
                                          <p:stCondLst>
                                            <p:cond delay="0"/>
                                          </p:stCondLst>
                                        </p:cTn>
                                        <p:tgtEl>
                                          <p:spTgt spid="105477"/>
                                        </p:tgtEl>
                                        <p:attrNameLst>
                                          <p:attrName>style.visibility</p:attrName>
                                        </p:attrNameLst>
                                      </p:cBhvr>
                                      <p:to>
                                        <p:strVal val="visible"/>
                                      </p:to>
                                    </p:set>
                                    <p:animEffect transition="in" filter="dissolve">
                                      <p:cBhvr>
                                        <p:cTn id="21" dur="500"/>
                                        <p:tgtEl>
                                          <p:spTgt spid="105477"/>
                                        </p:tgtEl>
                                      </p:cBhvr>
                                    </p:animEffect>
                                  </p:childTnLst>
                                </p:cTn>
                              </p:par>
                            </p:childTnLst>
                          </p:cTn>
                        </p:par>
                        <p:par>
                          <p:cTn id="22" fill="hold" nodeType="afterGroup">
                            <p:stCondLst>
                              <p:cond delay="5000"/>
                            </p:stCondLst>
                            <p:childTnLst>
                              <p:par>
                                <p:cTn id="23" presetID="2" presetClass="entr" presetSubtype="8" fill="hold" grpId="0" nodeType="afterEffect">
                                  <p:stCondLst>
                                    <p:cond delay="1000"/>
                                  </p:stCondLst>
                                  <p:childTnLst>
                                    <p:set>
                                      <p:cBhvr>
                                        <p:cTn id="24" dur="1" fill="hold">
                                          <p:stCondLst>
                                            <p:cond delay="0"/>
                                          </p:stCondLst>
                                        </p:cTn>
                                        <p:tgtEl>
                                          <p:spTgt spid="105476">
                                            <p:txEl>
                                              <p:pRg st="1" end="1"/>
                                            </p:txEl>
                                          </p:spTgt>
                                        </p:tgtEl>
                                        <p:attrNameLst>
                                          <p:attrName>style.visibility</p:attrName>
                                        </p:attrNameLst>
                                      </p:cBhvr>
                                      <p:to>
                                        <p:strVal val="visible"/>
                                      </p:to>
                                    </p:set>
                                    <p:anim calcmode="lin" valueType="num">
                                      <p:cBhvr additive="base">
                                        <p:cTn id="25" dur="500" fill="hold"/>
                                        <p:tgtEl>
                                          <p:spTgt spid="105476">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476">
                                            <p:txEl>
                                              <p:pRg st="1" end="1"/>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6500"/>
                            </p:stCondLst>
                            <p:childTnLst>
                              <p:par>
                                <p:cTn id="28" presetID="2" presetClass="entr" presetSubtype="8" fill="hold" grpId="0" nodeType="afterEffect">
                                  <p:stCondLst>
                                    <p:cond delay="1000"/>
                                  </p:stCondLst>
                                  <p:childTnLst>
                                    <p:set>
                                      <p:cBhvr>
                                        <p:cTn id="29" dur="1" fill="hold">
                                          <p:stCondLst>
                                            <p:cond delay="0"/>
                                          </p:stCondLst>
                                        </p:cTn>
                                        <p:tgtEl>
                                          <p:spTgt spid="105476">
                                            <p:txEl>
                                              <p:pRg st="2" end="2"/>
                                            </p:txEl>
                                          </p:spTgt>
                                        </p:tgtEl>
                                        <p:attrNameLst>
                                          <p:attrName>style.visibility</p:attrName>
                                        </p:attrNameLst>
                                      </p:cBhvr>
                                      <p:to>
                                        <p:strVal val="visible"/>
                                      </p:to>
                                    </p:set>
                                    <p:anim calcmode="lin" valueType="num">
                                      <p:cBhvr additive="base">
                                        <p:cTn id="30" dur="500" fill="hold"/>
                                        <p:tgtEl>
                                          <p:spTgt spid="105476">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5476">
                                            <p:txEl>
                                              <p:pRg st="2" end="2"/>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8000"/>
                            </p:stCondLst>
                            <p:childTnLst>
                              <p:par>
                                <p:cTn id="33" presetID="2" presetClass="entr" presetSubtype="8" fill="hold" grpId="0" nodeType="afterEffect">
                                  <p:stCondLst>
                                    <p:cond delay="1000"/>
                                  </p:stCondLst>
                                  <p:childTnLst>
                                    <p:set>
                                      <p:cBhvr>
                                        <p:cTn id="34" dur="1" fill="hold">
                                          <p:stCondLst>
                                            <p:cond delay="0"/>
                                          </p:stCondLst>
                                        </p:cTn>
                                        <p:tgtEl>
                                          <p:spTgt spid="105476">
                                            <p:txEl>
                                              <p:pRg st="3" end="3"/>
                                            </p:txEl>
                                          </p:spTgt>
                                        </p:tgtEl>
                                        <p:attrNameLst>
                                          <p:attrName>style.visibility</p:attrName>
                                        </p:attrNameLst>
                                      </p:cBhvr>
                                      <p:to>
                                        <p:strVal val="visible"/>
                                      </p:to>
                                    </p:set>
                                    <p:anim calcmode="lin" valueType="num">
                                      <p:cBhvr additive="base">
                                        <p:cTn id="35" dur="500" fill="hold"/>
                                        <p:tgtEl>
                                          <p:spTgt spid="105476">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5476">
                                            <p:txEl>
                                              <p:pRg st="3" end="3"/>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9500"/>
                            </p:stCondLst>
                            <p:childTnLst>
                              <p:par>
                                <p:cTn id="38" presetID="2" presetClass="entr" presetSubtype="8" fill="hold" grpId="0" nodeType="afterEffect">
                                  <p:stCondLst>
                                    <p:cond delay="1000"/>
                                  </p:stCondLst>
                                  <p:childTnLst>
                                    <p:set>
                                      <p:cBhvr>
                                        <p:cTn id="39" dur="1" fill="hold">
                                          <p:stCondLst>
                                            <p:cond delay="0"/>
                                          </p:stCondLst>
                                        </p:cTn>
                                        <p:tgtEl>
                                          <p:spTgt spid="105476">
                                            <p:txEl>
                                              <p:pRg st="4" end="4"/>
                                            </p:txEl>
                                          </p:spTgt>
                                        </p:tgtEl>
                                        <p:attrNameLst>
                                          <p:attrName>style.visibility</p:attrName>
                                        </p:attrNameLst>
                                      </p:cBhvr>
                                      <p:to>
                                        <p:strVal val="visible"/>
                                      </p:to>
                                    </p:set>
                                    <p:anim calcmode="lin" valueType="num">
                                      <p:cBhvr additive="base">
                                        <p:cTn id="40" dur="500" fill="hold"/>
                                        <p:tgtEl>
                                          <p:spTgt spid="105476">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0547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P spid="105475" grpId="0" build="p" autoUpdateAnimBg="0" advAuto="1000"/>
      <p:bldP spid="105476" grpId="0" build="p" autoUpdateAnimBg="0" advAuto="1000"/>
      <p:bldP spid="105477"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kumimoji="0" lang="ru-RU" smtClean="0">
                <a:cs typeface="Arial" charset="0"/>
              </a:rPr>
              <a:t>Сравнительные характеристики кодеков</a:t>
            </a:r>
          </a:p>
        </p:txBody>
      </p:sp>
      <p:grpSp>
        <p:nvGrpSpPr>
          <p:cNvPr id="2" name="Group 93"/>
          <p:cNvGrpSpPr>
            <a:grpSpLocks/>
          </p:cNvGrpSpPr>
          <p:nvPr/>
        </p:nvGrpSpPr>
        <p:grpSpPr bwMode="auto">
          <a:xfrm>
            <a:off x="914400" y="1981200"/>
            <a:ext cx="7467600" cy="4267200"/>
            <a:chOff x="-3" y="400"/>
            <a:chExt cx="4022" cy="3057"/>
          </a:xfrm>
        </p:grpSpPr>
        <p:grpSp>
          <p:nvGrpSpPr>
            <p:cNvPr id="56325" name="Group 91"/>
            <p:cNvGrpSpPr>
              <a:grpSpLocks/>
            </p:cNvGrpSpPr>
            <p:nvPr/>
          </p:nvGrpSpPr>
          <p:grpSpPr bwMode="auto">
            <a:xfrm>
              <a:off x="0" y="403"/>
              <a:ext cx="4016" cy="3051"/>
              <a:chOff x="0" y="403"/>
              <a:chExt cx="4016" cy="3051"/>
            </a:xfrm>
          </p:grpSpPr>
          <p:grpSp>
            <p:nvGrpSpPr>
              <p:cNvPr id="56327" name="Group 36"/>
              <p:cNvGrpSpPr>
                <a:grpSpLocks/>
              </p:cNvGrpSpPr>
              <p:nvPr/>
            </p:nvGrpSpPr>
            <p:grpSpPr bwMode="auto">
              <a:xfrm>
                <a:off x="0" y="403"/>
                <a:ext cx="1072" cy="633"/>
                <a:chOff x="0" y="403"/>
                <a:chExt cx="1072" cy="633"/>
              </a:xfrm>
            </p:grpSpPr>
            <p:sp>
              <p:nvSpPr>
                <p:cNvPr id="56409" name="Rectangle 7"/>
                <p:cNvSpPr>
                  <a:spLocks noChangeArrowheads="1"/>
                </p:cNvSpPr>
                <p:nvPr/>
              </p:nvSpPr>
              <p:spPr bwMode="auto">
                <a:xfrm>
                  <a:off x="43" y="403"/>
                  <a:ext cx="98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a:solidFill>
                        <a:srgbClr val="000000"/>
                      </a:solidFill>
                      <a:latin typeface="Times New Roman" pitchFamily="18" charset="0"/>
                      <a:cs typeface="Times New Roman" pitchFamily="18" charset="0"/>
                    </a:rPr>
                    <a:t>Кодек</a:t>
                  </a:r>
                </a:p>
                <a:p>
                  <a:pPr algn="just" eaLnBrk="0" hangingPunct="0"/>
                  <a:endParaRPr lang="ru-RU">
                    <a:solidFill>
                      <a:srgbClr val="000000"/>
                    </a:solidFill>
                    <a:latin typeface="Times New Roman" pitchFamily="18" charset="0"/>
                  </a:endParaRPr>
                </a:p>
              </p:txBody>
            </p:sp>
            <p:sp>
              <p:nvSpPr>
                <p:cNvPr id="56410" name="Rectangle 35"/>
                <p:cNvSpPr>
                  <a:spLocks noChangeArrowheads="1"/>
                </p:cNvSpPr>
                <p:nvPr/>
              </p:nvSpPr>
              <p:spPr bwMode="auto">
                <a:xfrm>
                  <a:off x="0" y="403"/>
                  <a:ext cx="107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28" name="Group 38"/>
              <p:cNvGrpSpPr>
                <a:grpSpLocks/>
              </p:cNvGrpSpPr>
              <p:nvPr/>
            </p:nvGrpSpPr>
            <p:grpSpPr bwMode="auto">
              <a:xfrm>
                <a:off x="1072" y="403"/>
                <a:ext cx="756" cy="633"/>
                <a:chOff x="1072" y="403"/>
                <a:chExt cx="756" cy="633"/>
              </a:xfrm>
            </p:grpSpPr>
            <p:sp>
              <p:nvSpPr>
                <p:cNvPr id="56407" name="Rectangle 8"/>
                <p:cNvSpPr>
                  <a:spLocks noChangeArrowheads="1"/>
                </p:cNvSpPr>
                <p:nvPr/>
              </p:nvSpPr>
              <p:spPr bwMode="auto">
                <a:xfrm>
                  <a:off x="1115" y="403"/>
                  <a:ext cx="67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Скорость потока, Кбит/сек.</a:t>
                  </a:r>
                </a:p>
                <a:p>
                  <a:pPr eaLnBrk="0" hangingPunct="0"/>
                  <a:endParaRPr lang="ru-RU">
                    <a:solidFill>
                      <a:srgbClr val="000000"/>
                    </a:solidFill>
                    <a:latin typeface="Times New Roman" pitchFamily="18" charset="0"/>
                  </a:endParaRPr>
                </a:p>
              </p:txBody>
            </p:sp>
            <p:sp>
              <p:nvSpPr>
                <p:cNvPr id="56408" name="Rectangle 37"/>
                <p:cNvSpPr>
                  <a:spLocks noChangeArrowheads="1"/>
                </p:cNvSpPr>
                <p:nvPr/>
              </p:nvSpPr>
              <p:spPr bwMode="auto">
                <a:xfrm>
                  <a:off x="1072" y="403"/>
                  <a:ext cx="756"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29" name="Group 40"/>
              <p:cNvGrpSpPr>
                <a:grpSpLocks/>
              </p:cNvGrpSpPr>
              <p:nvPr/>
            </p:nvGrpSpPr>
            <p:grpSpPr bwMode="auto">
              <a:xfrm>
                <a:off x="1828" y="403"/>
                <a:ext cx="878" cy="633"/>
                <a:chOff x="1828" y="403"/>
                <a:chExt cx="878" cy="633"/>
              </a:xfrm>
            </p:grpSpPr>
            <p:sp>
              <p:nvSpPr>
                <p:cNvPr id="56405" name="Rectangle 9"/>
                <p:cNvSpPr>
                  <a:spLocks noChangeArrowheads="1"/>
                </p:cNvSpPr>
                <p:nvPr/>
              </p:nvSpPr>
              <p:spPr bwMode="auto">
                <a:xfrm>
                  <a:off x="1871" y="403"/>
                  <a:ext cx="79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Размер кадра, мс.</a:t>
                  </a:r>
                </a:p>
                <a:p>
                  <a:pPr eaLnBrk="0" hangingPunct="0"/>
                  <a:endParaRPr lang="ru-RU">
                    <a:solidFill>
                      <a:srgbClr val="000000"/>
                    </a:solidFill>
                    <a:latin typeface="Times New Roman" pitchFamily="18" charset="0"/>
                  </a:endParaRPr>
                </a:p>
              </p:txBody>
            </p:sp>
            <p:sp>
              <p:nvSpPr>
                <p:cNvPr id="56406" name="Rectangle 39"/>
                <p:cNvSpPr>
                  <a:spLocks noChangeArrowheads="1"/>
                </p:cNvSpPr>
                <p:nvPr/>
              </p:nvSpPr>
              <p:spPr bwMode="auto">
                <a:xfrm>
                  <a:off x="1828" y="403"/>
                  <a:ext cx="878"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30" name="Group 42"/>
              <p:cNvGrpSpPr>
                <a:grpSpLocks/>
              </p:cNvGrpSpPr>
              <p:nvPr/>
            </p:nvGrpSpPr>
            <p:grpSpPr bwMode="auto">
              <a:xfrm>
                <a:off x="2706" y="403"/>
                <a:ext cx="1310" cy="633"/>
                <a:chOff x="2706" y="403"/>
                <a:chExt cx="1310" cy="633"/>
              </a:xfrm>
            </p:grpSpPr>
            <p:sp>
              <p:nvSpPr>
                <p:cNvPr id="56403" name="Rectangle 10"/>
                <p:cNvSpPr>
                  <a:spLocks noChangeArrowheads="1"/>
                </p:cNvSpPr>
                <p:nvPr/>
              </p:nvSpPr>
              <p:spPr bwMode="auto">
                <a:xfrm>
                  <a:off x="2749" y="403"/>
                  <a:ext cx="122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Сложность (загрузка процессора)</a:t>
                  </a:r>
                </a:p>
                <a:p>
                  <a:pPr eaLnBrk="0" hangingPunct="0"/>
                  <a:endParaRPr lang="ru-RU">
                    <a:solidFill>
                      <a:srgbClr val="000000"/>
                    </a:solidFill>
                    <a:latin typeface="Times New Roman" pitchFamily="18" charset="0"/>
                  </a:endParaRPr>
                </a:p>
              </p:txBody>
            </p:sp>
            <p:sp>
              <p:nvSpPr>
                <p:cNvPr id="56404" name="Rectangle 41"/>
                <p:cNvSpPr>
                  <a:spLocks noChangeArrowheads="1"/>
                </p:cNvSpPr>
                <p:nvPr/>
              </p:nvSpPr>
              <p:spPr bwMode="auto">
                <a:xfrm>
                  <a:off x="2706" y="403"/>
                  <a:ext cx="131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31" name="Group 44"/>
              <p:cNvGrpSpPr>
                <a:grpSpLocks/>
              </p:cNvGrpSpPr>
              <p:nvPr/>
            </p:nvGrpSpPr>
            <p:grpSpPr bwMode="auto">
              <a:xfrm>
                <a:off x="0" y="1036"/>
                <a:ext cx="1072" cy="403"/>
                <a:chOff x="0" y="1036"/>
                <a:chExt cx="1072" cy="403"/>
              </a:xfrm>
            </p:grpSpPr>
            <p:sp>
              <p:nvSpPr>
                <p:cNvPr id="56401" name="Rectangle 11"/>
                <p:cNvSpPr>
                  <a:spLocks noChangeArrowheads="1"/>
                </p:cNvSpPr>
                <p:nvPr/>
              </p:nvSpPr>
              <p:spPr bwMode="auto">
                <a:xfrm>
                  <a:off x="43" y="1036"/>
                  <a:ext cx="98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a:solidFill>
                        <a:srgbClr val="000000"/>
                      </a:solidFill>
                      <a:latin typeface="Times New Roman" pitchFamily="18" charset="0"/>
                      <a:cs typeface="Times New Roman" pitchFamily="18" charset="0"/>
                    </a:rPr>
                    <a:t>G.711</a:t>
                  </a:r>
                </a:p>
                <a:p>
                  <a:pPr algn="just" eaLnBrk="0" hangingPunct="0"/>
                  <a:endParaRPr lang="ru-RU">
                    <a:solidFill>
                      <a:srgbClr val="000000"/>
                    </a:solidFill>
                    <a:latin typeface="Times New Roman" pitchFamily="18" charset="0"/>
                  </a:endParaRPr>
                </a:p>
              </p:txBody>
            </p:sp>
            <p:sp>
              <p:nvSpPr>
                <p:cNvPr id="56402" name="Rectangle 43"/>
                <p:cNvSpPr>
                  <a:spLocks noChangeArrowheads="1"/>
                </p:cNvSpPr>
                <p:nvPr/>
              </p:nvSpPr>
              <p:spPr bwMode="auto">
                <a:xfrm>
                  <a:off x="0" y="1036"/>
                  <a:ext cx="10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32" name="Group 46"/>
              <p:cNvGrpSpPr>
                <a:grpSpLocks/>
              </p:cNvGrpSpPr>
              <p:nvPr/>
            </p:nvGrpSpPr>
            <p:grpSpPr bwMode="auto">
              <a:xfrm>
                <a:off x="1072" y="1036"/>
                <a:ext cx="756" cy="403"/>
                <a:chOff x="1072" y="1036"/>
                <a:chExt cx="756" cy="403"/>
              </a:xfrm>
            </p:grpSpPr>
            <p:sp>
              <p:nvSpPr>
                <p:cNvPr id="56399" name="Rectangle 12"/>
                <p:cNvSpPr>
                  <a:spLocks noChangeArrowheads="1"/>
                </p:cNvSpPr>
                <p:nvPr/>
              </p:nvSpPr>
              <p:spPr bwMode="auto">
                <a:xfrm>
                  <a:off x="1115" y="1036"/>
                  <a:ext cx="67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64</a:t>
                  </a:r>
                </a:p>
                <a:p>
                  <a:pPr eaLnBrk="0" hangingPunct="0"/>
                  <a:endParaRPr lang="ru-RU">
                    <a:solidFill>
                      <a:srgbClr val="000000"/>
                    </a:solidFill>
                    <a:latin typeface="Times New Roman" pitchFamily="18" charset="0"/>
                  </a:endParaRPr>
                </a:p>
              </p:txBody>
            </p:sp>
            <p:sp>
              <p:nvSpPr>
                <p:cNvPr id="56400" name="Rectangle 45"/>
                <p:cNvSpPr>
                  <a:spLocks noChangeArrowheads="1"/>
                </p:cNvSpPr>
                <p:nvPr/>
              </p:nvSpPr>
              <p:spPr bwMode="auto">
                <a:xfrm>
                  <a:off x="1072" y="1036"/>
                  <a:ext cx="75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33" name="Group 48"/>
              <p:cNvGrpSpPr>
                <a:grpSpLocks/>
              </p:cNvGrpSpPr>
              <p:nvPr/>
            </p:nvGrpSpPr>
            <p:grpSpPr bwMode="auto">
              <a:xfrm>
                <a:off x="1828" y="1036"/>
                <a:ext cx="878" cy="403"/>
                <a:chOff x="1828" y="1036"/>
                <a:chExt cx="878" cy="403"/>
              </a:xfrm>
            </p:grpSpPr>
            <p:sp>
              <p:nvSpPr>
                <p:cNvPr id="56397" name="Rectangle 13"/>
                <p:cNvSpPr>
                  <a:spLocks noChangeArrowheads="1"/>
                </p:cNvSpPr>
                <p:nvPr/>
              </p:nvSpPr>
              <p:spPr bwMode="auto">
                <a:xfrm>
                  <a:off x="1871" y="1036"/>
                  <a:ext cx="79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0,125</a:t>
                  </a:r>
                </a:p>
                <a:p>
                  <a:pPr eaLnBrk="0" hangingPunct="0"/>
                  <a:endParaRPr lang="ru-RU">
                    <a:solidFill>
                      <a:srgbClr val="000000"/>
                    </a:solidFill>
                    <a:latin typeface="Times New Roman" pitchFamily="18" charset="0"/>
                  </a:endParaRPr>
                </a:p>
              </p:txBody>
            </p:sp>
            <p:sp>
              <p:nvSpPr>
                <p:cNvPr id="56398" name="Rectangle 47"/>
                <p:cNvSpPr>
                  <a:spLocks noChangeArrowheads="1"/>
                </p:cNvSpPr>
                <p:nvPr/>
              </p:nvSpPr>
              <p:spPr bwMode="auto">
                <a:xfrm>
                  <a:off x="1828" y="1036"/>
                  <a:ext cx="87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34" name="Group 50"/>
              <p:cNvGrpSpPr>
                <a:grpSpLocks/>
              </p:cNvGrpSpPr>
              <p:nvPr/>
            </p:nvGrpSpPr>
            <p:grpSpPr bwMode="auto">
              <a:xfrm>
                <a:off x="2706" y="1036"/>
                <a:ext cx="1310" cy="403"/>
                <a:chOff x="2706" y="1036"/>
                <a:chExt cx="1310" cy="403"/>
              </a:xfrm>
            </p:grpSpPr>
            <p:sp>
              <p:nvSpPr>
                <p:cNvPr id="56395" name="Rectangle 14"/>
                <p:cNvSpPr>
                  <a:spLocks noChangeArrowheads="1"/>
                </p:cNvSpPr>
                <p:nvPr/>
              </p:nvSpPr>
              <p:spPr bwMode="auto">
                <a:xfrm>
                  <a:off x="2749" y="1036"/>
                  <a:ext cx="122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Низкая</a:t>
                  </a:r>
                </a:p>
                <a:p>
                  <a:pPr eaLnBrk="0" hangingPunct="0"/>
                  <a:endParaRPr lang="ru-RU">
                    <a:solidFill>
                      <a:srgbClr val="000000"/>
                    </a:solidFill>
                    <a:latin typeface="Times New Roman" pitchFamily="18" charset="0"/>
                  </a:endParaRPr>
                </a:p>
              </p:txBody>
            </p:sp>
            <p:sp>
              <p:nvSpPr>
                <p:cNvPr id="56396" name="Rectangle 49"/>
                <p:cNvSpPr>
                  <a:spLocks noChangeArrowheads="1"/>
                </p:cNvSpPr>
                <p:nvPr/>
              </p:nvSpPr>
              <p:spPr bwMode="auto">
                <a:xfrm>
                  <a:off x="2706" y="1036"/>
                  <a:ext cx="131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35" name="Group 52"/>
              <p:cNvGrpSpPr>
                <a:grpSpLocks/>
              </p:cNvGrpSpPr>
              <p:nvPr/>
            </p:nvGrpSpPr>
            <p:grpSpPr bwMode="auto">
              <a:xfrm>
                <a:off x="0" y="1439"/>
                <a:ext cx="1072" cy="403"/>
                <a:chOff x="0" y="1439"/>
                <a:chExt cx="1072" cy="403"/>
              </a:xfrm>
            </p:grpSpPr>
            <p:sp>
              <p:nvSpPr>
                <p:cNvPr id="56393" name="Rectangle 15"/>
                <p:cNvSpPr>
                  <a:spLocks noChangeArrowheads="1"/>
                </p:cNvSpPr>
                <p:nvPr/>
              </p:nvSpPr>
              <p:spPr bwMode="auto">
                <a:xfrm>
                  <a:off x="43" y="1439"/>
                  <a:ext cx="98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a:solidFill>
                        <a:srgbClr val="000000"/>
                      </a:solidFill>
                      <a:latin typeface="Times New Roman" pitchFamily="18" charset="0"/>
                      <a:cs typeface="Times New Roman" pitchFamily="18" charset="0"/>
                    </a:rPr>
                    <a:t>G.728</a:t>
                  </a:r>
                </a:p>
                <a:p>
                  <a:pPr algn="just" eaLnBrk="0" hangingPunct="0"/>
                  <a:endParaRPr lang="ru-RU">
                    <a:solidFill>
                      <a:srgbClr val="000000"/>
                    </a:solidFill>
                    <a:latin typeface="Times New Roman" pitchFamily="18" charset="0"/>
                  </a:endParaRPr>
                </a:p>
              </p:txBody>
            </p:sp>
            <p:sp>
              <p:nvSpPr>
                <p:cNvPr id="56394" name="Rectangle 51"/>
                <p:cNvSpPr>
                  <a:spLocks noChangeArrowheads="1"/>
                </p:cNvSpPr>
                <p:nvPr/>
              </p:nvSpPr>
              <p:spPr bwMode="auto">
                <a:xfrm>
                  <a:off x="0" y="1439"/>
                  <a:ext cx="10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36" name="Group 54"/>
              <p:cNvGrpSpPr>
                <a:grpSpLocks/>
              </p:cNvGrpSpPr>
              <p:nvPr/>
            </p:nvGrpSpPr>
            <p:grpSpPr bwMode="auto">
              <a:xfrm>
                <a:off x="1072" y="1439"/>
                <a:ext cx="756" cy="403"/>
                <a:chOff x="1072" y="1439"/>
                <a:chExt cx="756" cy="403"/>
              </a:xfrm>
            </p:grpSpPr>
            <p:sp>
              <p:nvSpPr>
                <p:cNvPr id="56391" name="Rectangle 16"/>
                <p:cNvSpPr>
                  <a:spLocks noChangeArrowheads="1"/>
                </p:cNvSpPr>
                <p:nvPr/>
              </p:nvSpPr>
              <p:spPr bwMode="auto">
                <a:xfrm>
                  <a:off x="1115" y="1439"/>
                  <a:ext cx="67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16</a:t>
                  </a:r>
                </a:p>
                <a:p>
                  <a:pPr eaLnBrk="0" hangingPunct="0"/>
                  <a:endParaRPr lang="ru-RU">
                    <a:solidFill>
                      <a:srgbClr val="000000"/>
                    </a:solidFill>
                    <a:latin typeface="Times New Roman" pitchFamily="18" charset="0"/>
                  </a:endParaRPr>
                </a:p>
              </p:txBody>
            </p:sp>
            <p:sp>
              <p:nvSpPr>
                <p:cNvPr id="56392" name="Rectangle 53"/>
                <p:cNvSpPr>
                  <a:spLocks noChangeArrowheads="1"/>
                </p:cNvSpPr>
                <p:nvPr/>
              </p:nvSpPr>
              <p:spPr bwMode="auto">
                <a:xfrm>
                  <a:off x="1072" y="1439"/>
                  <a:ext cx="75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37" name="Group 56"/>
              <p:cNvGrpSpPr>
                <a:grpSpLocks/>
              </p:cNvGrpSpPr>
              <p:nvPr/>
            </p:nvGrpSpPr>
            <p:grpSpPr bwMode="auto">
              <a:xfrm>
                <a:off x="1828" y="1439"/>
                <a:ext cx="878" cy="403"/>
                <a:chOff x="1828" y="1439"/>
                <a:chExt cx="878" cy="403"/>
              </a:xfrm>
            </p:grpSpPr>
            <p:sp>
              <p:nvSpPr>
                <p:cNvPr id="56389" name="Rectangle 17"/>
                <p:cNvSpPr>
                  <a:spLocks noChangeArrowheads="1"/>
                </p:cNvSpPr>
                <p:nvPr/>
              </p:nvSpPr>
              <p:spPr bwMode="auto">
                <a:xfrm>
                  <a:off x="1871" y="1439"/>
                  <a:ext cx="79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0,625</a:t>
                  </a:r>
                </a:p>
                <a:p>
                  <a:pPr eaLnBrk="0" hangingPunct="0"/>
                  <a:endParaRPr lang="ru-RU">
                    <a:solidFill>
                      <a:srgbClr val="000000"/>
                    </a:solidFill>
                    <a:latin typeface="Times New Roman" pitchFamily="18" charset="0"/>
                  </a:endParaRPr>
                </a:p>
              </p:txBody>
            </p:sp>
            <p:sp>
              <p:nvSpPr>
                <p:cNvPr id="56390" name="Rectangle 55"/>
                <p:cNvSpPr>
                  <a:spLocks noChangeArrowheads="1"/>
                </p:cNvSpPr>
                <p:nvPr/>
              </p:nvSpPr>
              <p:spPr bwMode="auto">
                <a:xfrm>
                  <a:off x="1828" y="1439"/>
                  <a:ext cx="87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38" name="Group 58"/>
              <p:cNvGrpSpPr>
                <a:grpSpLocks/>
              </p:cNvGrpSpPr>
              <p:nvPr/>
            </p:nvGrpSpPr>
            <p:grpSpPr bwMode="auto">
              <a:xfrm>
                <a:off x="2706" y="1439"/>
                <a:ext cx="1310" cy="403"/>
                <a:chOff x="2706" y="1439"/>
                <a:chExt cx="1310" cy="403"/>
              </a:xfrm>
            </p:grpSpPr>
            <p:sp>
              <p:nvSpPr>
                <p:cNvPr id="56387" name="Rectangle 18"/>
                <p:cNvSpPr>
                  <a:spLocks noChangeArrowheads="1"/>
                </p:cNvSpPr>
                <p:nvPr/>
              </p:nvSpPr>
              <p:spPr bwMode="auto">
                <a:xfrm>
                  <a:off x="2749" y="1439"/>
                  <a:ext cx="122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Очень высокая</a:t>
                  </a:r>
                </a:p>
                <a:p>
                  <a:pPr eaLnBrk="0" hangingPunct="0"/>
                  <a:endParaRPr lang="ru-RU">
                    <a:solidFill>
                      <a:srgbClr val="000000"/>
                    </a:solidFill>
                    <a:latin typeface="Times New Roman" pitchFamily="18" charset="0"/>
                  </a:endParaRPr>
                </a:p>
              </p:txBody>
            </p:sp>
            <p:sp>
              <p:nvSpPr>
                <p:cNvPr id="56388" name="Rectangle 57"/>
                <p:cNvSpPr>
                  <a:spLocks noChangeArrowheads="1"/>
                </p:cNvSpPr>
                <p:nvPr/>
              </p:nvSpPr>
              <p:spPr bwMode="auto">
                <a:xfrm>
                  <a:off x="2706" y="1439"/>
                  <a:ext cx="131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39" name="Group 60"/>
              <p:cNvGrpSpPr>
                <a:grpSpLocks/>
              </p:cNvGrpSpPr>
              <p:nvPr/>
            </p:nvGrpSpPr>
            <p:grpSpPr bwMode="auto">
              <a:xfrm>
                <a:off x="0" y="1842"/>
                <a:ext cx="1072" cy="403"/>
                <a:chOff x="0" y="1842"/>
                <a:chExt cx="1072" cy="403"/>
              </a:xfrm>
            </p:grpSpPr>
            <p:sp>
              <p:nvSpPr>
                <p:cNvPr id="56385" name="Rectangle 19"/>
                <p:cNvSpPr>
                  <a:spLocks noChangeArrowheads="1"/>
                </p:cNvSpPr>
                <p:nvPr/>
              </p:nvSpPr>
              <p:spPr bwMode="auto">
                <a:xfrm>
                  <a:off x="43" y="1842"/>
                  <a:ext cx="98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a:solidFill>
                        <a:srgbClr val="000000"/>
                      </a:solidFill>
                      <a:latin typeface="Times New Roman" pitchFamily="18" charset="0"/>
                      <a:cs typeface="Times New Roman" pitchFamily="18" charset="0"/>
                    </a:rPr>
                    <a:t>GSM FR</a:t>
                  </a:r>
                </a:p>
                <a:p>
                  <a:pPr algn="just" eaLnBrk="0" hangingPunct="0"/>
                  <a:endParaRPr lang="ru-RU">
                    <a:solidFill>
                      <a:srgbClr val="000000"/>
                    </a:solidFill>
                    <a:latin typeface="Times New Roman" pitchFamily="18" charset="0"/>
                  </a:endParaRPr>
                </a:p>
              </p:txBody>
            </p:sp>
            <p:sp>
              <p:nvSpPr>
                <p:cNvPr id="56386" name="Rectangle 59"/>
                <p:cNvSpPr>
                  <a:spLocks noChangeArrowheads="1"/>
                </p:cNvSpPr>
                <p:nvPr/>
              </p:nvSpPr>
              <p:spPr bwMode="auto">
                <a:xfrm>
                  <a:off x="0" y="1842"/>
                  <a:ext cx="10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40" name="Group 62"/>
              <p:cNvGrpSpPr>
                <a:grpSpLocks/>
              </p:cNvGrpSpPr>
              <p:nvPr/>
            </p:nvGrpSpPr>
            <p:grpSpPr bwMode="auto">
              <a:xfrm>
                <a:off x="1072" y="1842"/>
                <a:ext cx="756" cy="403"/>
                <a:chOff x="1072" y="1842"/>
                <a:chExt cx="756" cy="403"/>
              </a:xfrm>
            </p:grpSpPr>
            <p:sp>
              <p:nvSpPr>
                <p:cNvPr id="56383" name="Rectangle 20"/>
                <p:cNvSpPr>
                  <a:spLocks noChangeArrowheads="1"/>
                </p:cNvSpPr>
                <p:nvPr/>
              </p:nvSpPr>
              <p:spPr bwMode="auto">
                <a:xfrm>
                  <a:off x="1115" y="1842"/>
                  <a:ext cx="67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13</a:t>
                  </a:r>
                </a:p>
                <a:p>
                  <a:pPr eaLnBrk="0" hangingPunct="0"/>
                  <a:endParaRPr lang="ru-RU">
                    <a:solidFill>
                      <a:srgbClr val="000000"/>
                    </a:solidFill>
                    <a:latin typeface="Times New Roman" pitchFamily="18" charset="0"/>
                  </a:endParaRPr>
                </a:p>
              </p:txBody>
            </p:sp>
            <p:sp>
              <p:nvSpPr>
                <p:cNvPr id="56384" name="Rectangle 61"/>
                <p:cNvSpPr>
                  <a:spLocks noChangeArrowheads="1"/>
                </p:cNvSpPr>
                <p:nvPr/>
              </p:nvSpPr>
              <p:spPr bwMode="auto">
                <a:xfrm>
                  <a:off x="1072" y="1842"/>
                  <a:ext cx="75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41" name="Group 64"/>
              <p:cNvGrpSpPr>
                <a:grpSpLocks/>
              </p:cNvGrpSpPr>
              <p:nvPr/>
            </p:nvGrpSpPr>
            <p:grpSpPr bwMode="auto">
              <a:xfrm>
                <a:off x="1828" y="1842"/>
                <a:ext cx="878" cy="403"/>
                <a:chOff x="1828" y="1842"/>
                <a:chExt cx="878" cy="403"/>
              </a:xfrm>
            </p:grpSpPr>
            <p:sp>
              <p:nvSpPr>
                <p:cNvPr id="56381" name="Rectangle 21"/>
                <p:cNvSpPr>
                  <a:spLocks noChangeArrowheads="1"/>
                </p:cNvSpPr>
                <p:nvPr/>
              </p:nvSpPr>
              <p:spPr bwMode="auto">
                <a:xfrm>
                  <a:off x="1871" y="1842"/>
                  <a:ext cx="79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20</a:t>
                  </a:r>
                </a:p>
                <a:p>
                  <a:pPr eaLnBrk="0" hangingPunct="0"/>
                  <a:endParaRPr lang="ru-RU">
                    <a:solidFill>
                      <a:srgbClr val="000000"/>
                    </a:solidFill>
                    <a:latin typeface="Times New Roman" pitchFamily="18" charset="0"/>
                  </a:endParaRPr>
                </a:p>
              </p:txBody>
            </p:sp>
            <p:sp>
              <p:nvSpPr>
                <p:cNvPr id="56382" name="Rectangle 63"/>
                <p:cNvSpPr>
                  <a:spLocks noChangeArrowheads="1"/>
                </p:cNvSpPr>
                <p:nvPr/>
              </p:nvSpPr>
              <p:spPr bwMode="auto">
                <a:xfrm>
                  <a:off x="1828" y="1842"/>
                  <a:ext cx="87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42" name="Group 66"/>
              <p:cNvGrpSpPr>
                <a:grpSpLocks/>
              </p:cNvGrpSpPr>
              <p:nvPr/>
            </p:nvGrpSpPr>
            <p:grpSpPr bwMode="auto">
              <a:xfrm>
                <a:off x="2706" y="1842"/>
                <a:ext cx="1310" cy="403"/>
                <a:chOff x="2706" y="1842"/>
                <a:chExt cx="1310" cy="403"/>
              </a:xfrm>
            </p:grpSpPr>
            <p:sp>
              <p:nvSpPr>
                <p:cNvPr id="56379" name="Rectangle 22"/>
                <p:cNvSpPr>
                  <a:spLocks noChangeArrowheads="1"/>
                </p:cNvSpPr>
                <p:nvPr/>
              </p:nvSpPr>
              <p:spPr bwMode="auto">
                <a:xfrm>
                  <a:off x="2749" y="1842"/>
                  <a:ext cx="122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средняя</a:t>
                  </a:r>
                </a:p>
                <a:p>
                  <a:pPr eaLnBrk="0" hangingPunct="0"/>
                  <a:endParaRPr lang="ru-RU">
                    <a:solidFill>
                      <a:srgbClr val="000000"/>
                    </a:solidFill>
                    <a:latin typeface="Times New Roman" pitchFamily="18" charset="0"/>
                  </a:endParaRPr>
                </a:p>
              </p:txBody>
            </p:sp>
            <p:sp>
              <p:nvSpPr>
                <p:cNvPr id="56380" name="Rectangle 65"/>
                <p:cNvSpPr>
                  <a:spLocks noChangeArrowheads="1"/>
                </p:cNvSpPr>
                <p:nvPr/>
              </p:nvSpPr>
              <p:spPr bwMode="auto">
                <a:xfrm>
                  <a:off x="2706" y="1842"/>
                  <a:ext cx="131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43" name="Group 68"/>
              <p:cNvGrpSpPr>
                <a:grpSpLocks/>
              </p:cNvGrpSpPr>
              <p:nvPr/>
            </p:nvGrpSpPr>
            <p:grpSpPr bwMode="auto">
              <a:xfrm>
                <a:off x="0" y="2245"/>
                <a:ext cx="1072" cy="403"/>
                <a:chOff x="0" y="2245"/>
                <a:chExt cx="1072" cy="403"/>
              </a:xfrm>
            </p:grpSpPr>
            <p:sp>
              <p:nvSpPr>
                <p:cNvPr id="56377" name="Rectangle 23"/>
                <p:cNvSpPr>
                  <a:spLocks noChangeArrowheads="1"/>
                </p:cNvSpPr>
                <p:nvPr/>
              </p:nvSpPr>
              <p:spPr bwMode="auto">
                <a:xfrm>
                  <a:off x="43" y="2245"/>
                  <a:ext cx="98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a:solidFill>
                        <a:srgbClr val="000000"/>
                      </a:solidFill>
                      <a:latin typeface="Times New Roman" pitchFamily="18" charset="0"/>
                      <a:cs typeface="Times New Roman" pitchFamily="18" charset="0"/>
                    </a:rPr>
                    <a:t>GSM EFR</a:t>
                  </a:r>
                </a:p>
                <a:p>
                  <a:pPr algn="just" eaLnBrk="0" hangingPunct="0"/>
                  <a:endParaRPr lang="ru-RU">
                    <a:solidFill>
                      <a:srgbClr val="000000"/>
                    </a:solidFill>
                    <a:latin typeface="Times New Roman" pitchFamily="18" charset="0"/>
                  </a:endParaRPr>
                </a:p>
              </p:txBody>
            </p:sp>
            <p:sp>
              <p:nvSpPr>
                <p:cNvPr id="56378" name="Rectangle 67"/>
                <p:cNvSpPr>
                  <a:spLocks noChangeArrowheads="1"/>
                </p:cNvSpPr>
                <p:nvPr/>
              </p:nvSpPr>
              <p:spPr bwMode="auto">
                <a:xfrm>
                  <a:off x="0" y="2245"/>
                  <a:ext cx="10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44" name="Group 70"/>
              <p:cNvGrpSpPr>
                <a:grpSpLocks/>
              </p:cNvGrpSpPr>
              <p:nvPr/>
            </p:nvGrpSpPr>
            <p:grpSpPr bwMode="auto">
              <a:xfrm>
                <a:off x="1072" y="2245"/>
                <a:ext cx="756" cy="403"/>
                <a:chOff x="1072" y="2245"/>
                <a:chExt cx="756" cy="403"/>
              </a:xfrm>
            </p:grpSpPr>
            <p:sp>
              <p:nvSpPr>
                <p:cNvPr id="56375" name="Rectangle 24"/>
                <p:cNvSpPr>
                  <a:spLocks noChangeArrowheads="1"/>
                </p:cNvSpPr>
                <p:nvPr/>
              </p:nvSpPr>
              <p:spPr bwMode="auto">
                <a:xfrm>
                  <a:off x="1115" y="2245"/>
                  <a:ext cx="67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12,2</a:t>
                  </a:r>
                </a:p>
                <a:p>
                  <a:pPr eaLnBrk="0" hangingPunct="0"/>
                  <a:endParaRPr lang="ru-RU">
                    <a:solidFill>
                      <a:srgbClr val="000000"/>
                    </a:solidFill>
                    <a:latin typeface="Times New Roman" pitchFamily="18" charset="0"/>
                  </a:endParaRPr>
                </a:p>
              </p:txBody>
            </p:sp>
            <p:sp>
              <p:nvSpPr>
                <p:cNvPr id="56376" name="Rectangle 69"/>
                <p:cNvSpPr>
                  <a:spLocks noChangeArrowheads="1"/>
                </p:cNvSpPr>
                <p:nvPr/>
              </p:nvSpPr>
              <p:spPr bwMode="auto">
                <a:xfrm>
                  <a:off x="1072" y="2245"/>
                  <a:ext cx="75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45" name="Group 72"/>
              <p:cNvGrpSpPr>
                <a:grpSpLocks/>
              </p:cNvGrpSpPr>
              <p:nvPr/>
            </p:nvGrpSpPr>
            <p:grpSpPr bwMode="auto">
              <a:xfrm>
                <a:off x="1828" y="2245"/>
                <a:ext cx="878" cy="403"/>
                <a:chOff x="1828" y="2245"/>
                <a:chExt cx="878" cy="403"/>
              </a:xfrm>
            </p:grpSpPr>
            <p:sp>
              <p:nvSpPr>
                <p:cNvPr id="56373" name="Rectangle 25"/>
                <p:cNvSpPr>
                  <a:spLocks noChangeArrowheads="1"/>
                </p:cNvSpPr>
                <p:nvPr/>
              </p:nvSpPr>
              <p:spPr bwMode="auto">
                <a:xfrm>
                  <a:off x="1871" y="2245"/>
                  <a:ext cx="79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20</a:t>
                  </a:r>
                </a:p>
                <a:p>
                  <a:pPr eaLnBrk="0" hangingPunct="0"/>
                  <a:endParaRPr lang="ru-RU">
                    <a:solidFill>
                      <a:srgbClr val="000000"/>
                    </a:solidFill>
                    <a:latin typeface="Times New Roman" pitchFamily="18" charset="0"/>
                  </a:endParaRPr>
                </a:p>
              </p:txBody>
            </p:sp>
            <p:sp>
              <p:nvSpPr>
                <p:cNvPr id="56374" name="Rectangle 71"/>
                <p:cNvSpPr>
                  <a:spLocks noChangeArrowheads="1"/>
                </p:cNvSpPr>
                <p:nvPr/>
              </p:nvSpPr>
              <p:spPr bwMode="auto">
                <a:xfrm>
                  <a:off x="1828" y="2245"/>
                  <a:ext cx="87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46" name="Group 74"/>
              <p:cNvGrpSpPr>
                <a:grpSpLocks/>
              </p:cNvGrpSpPr>
              <p:nvPr/>
            </p:nvGrpSpPr>
            <p:grpSpPr bwMode="auto">
              <a:xfrm>
                <a:off x="2706" y="2245"/>
                <a:ext cx="1310" cy="403"/>
                <a:chOff x="2706" y="2245"/>
                <a:chExt cx="1310" cy="403"/>
              </a:xfrm>
            </p:grpSpPr>
            <p:sp>
              <p:nvSpPr>
                <p:cNvPr id="56371" name="Rectangle 26"/>
                <p:cNvSpPr>
                  <a:spLocks noChangeArrowheads="1"/>
                </p:cNvSpPr>
                <p:nvPr/>
              </p:nvSpPr>
              <p:spPr bwMode="auto">
                <a:xfrm>
                  <a:off x="2749" y="2245"/>
                  <a:ext cx="122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Высокая</a:t>
                  </a:r>
                </a:p>
                <a:p>
                  <a:pPr eaLnBrk="0" hangingPunct="0"/>
                  <a:endParaRPr lang="ru-RU">
                    <a:solidFill>
                      <a:srgbClr val="000000"/>
                    </a:solidFill>
                    <a:latin typeface="Times New Roman" pitchFamily="18" charset="0"/>
                  </a:endParaRPr>
                </a:p>
              </p:txBody>
            </p:sp>
            <p:sp>
              <p:nvSpPr>
                <p:cNvPr id="56372" name="Rectangle 73"/>
                <p:cNvSpPr>
                  <a:spLocks noChangeArrowheads="1"/>
                </p:cNvSpPr>
                <p:nvPr/>
              </p:nvSpPr>
              <p:spPr bwMode="auto">
                <a:xfrm>
                  <a:off x="2706" y="2245"/>
                  <a:ext cx="131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47" name="Group 76"/>
              <p:cNvGrpSpPr>
                <a:grpSpLocks/>
              </p:cNvGrpSpPr>
              <p:nvPr/>
            </p:nvGrpSpPr>
            <p:grpSpPr bwMode="auto">
              <a:xfrm>
                <a:off x="0" y="2648"/>
                <a:ext cx="1072" cy="403"/>
                <a:chOff x="0" y="2648"/>
                <a:chExt cx="1072" cy="403"/>
              </a:xfrm>
            </p:grpSpPr>
            <p:sp>
              <p:nvSpPr>
                <p:cNvPr id="56369" name="Rectangle 27"/>
                <p:cNvSpPr>
                  <a:spLocks noChangeArrowheads="1"/>
                </p:cNvSpPr>
                <p:nvPr/>
              </p:nvSpPr>
              <p:spPr bwMode="auto">
                <a:xfrm>
                  <a:off x="43" y="2648"/>
                  <a:ext cx="98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a:solidFill>
                        <a:srgbClr val="000000"/>
                      </a:solidFill>
                      <a:latin typeface="Times New Roman" pitchFamily="18" charset="0"/>
                      <a:cs typeface="Times New Roman" pitchFamily="18" charset="0"/>
                    </a:rPr>
                    <a:t>G.729.a</a:t>
                  </a:r>
                </a:p>
                <a:p>
                  <a:pPr algn="just" eaLnBrk="0" hangingPunct="0"/>
                  <a:endParaRPr lang="ru-RU">
                    <a:solidFill>
                      <a:srgbClr val="000000"/>
                    </a:solidFill>
                    <a:latin typeface="Times New Roman" pitchFamily="18" charset="0"/>
                  </a:endParaRPr>
                </a:p>
              </p:txBody>
            </p:sp>
            <p:sp>
              <p:nvSpPr>
                <p:cNvPr id="56370" name="Rectangle 75"/>
                <p:cNvSpPr>
                  <a:spLocks noChangeArrowheads="1"/>
                </p:cNvSpPr>
                <p:nvPr/>
              </p:nvSpPr>
              <p:spPr bwMode="auto">
                <a:xfrm>
                  <a:off x="0" y="2648"/>
                  <a:ext cx="10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48" name="Group 78"/>
              <p:cNvGrpSpPr>
                <a:grpSpLocks/>
              </p:cNvGrpSpPr>
              <p:nvPr/>
            </p:nvGrpSpPr>
            <p:grpSpPr bwMode="auto">
              <a:xfrm>
                <a:off x="1072" y="2648"/>
                <a:ext cx="756" cy="403"/>
                <a:chOff x="1072" y="2648"/>
                <a:chExt cx="756" cy="403"/>
              </a:xfrm>
            </p:grpSpPr>
            <p:sp>
              <p:nvSpPr>
                <p:cNvPr id="56367" name="Rectangle 28"/>
                <p:cNvSpPr>
                  <a:spLocks noChangeArrowheads="1"/>
                </p:cNvSpPr>
                <p:nvPr/>
              </p:nvSpPr>
              <p:spPr bwMode="auto">
                <a:xfrm>
                  <a:off x="1115" y="2648"/>
                  <a:ext cx="67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8</a:t>
                  </a:r>
                </a:p>
                <a:p>
                  <a:pPr eaLnBrk="0" hangingPunct="0"/>
                  <a:endParaRPr lang="ru-RU">
                    <a:solidFill>
                      <a:srgbClr val="000000"/>
                    </a:solidFill>
                    <a:latin typeface="Times New Roman" pitchFamily="18" charset="0"/>
                  </a:endParaRPr>
                </a:p>
              </p:txBody>
            </p:sp>
            <p:sp>
              <p:nvSpPr>
                <p:cNvPr id="56368" name="Rectangle 77"/>
                <p:cNvSpPr>
                  <a:spLocks noChangeArrowheads="1"/>
                </p:cNvSpPr>
                <p:nvPr/>
              </p:nvSpPr>
              <p:spPr bwMode="auto">
                <a:xfrm>
                  <a:off x="1072" y="2648"/>
                  <a:ext cx="75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49" name="Group 80"/>
              <p:cNvGrpSpPr>
                <a:grpSpLocks/>
              </p:cNvGrpSpPr>
              <p:nvPr/>
            </p:nvGrpSpPr>
            <p:grpSpPr bwMode="auto">
              <a:xfrm>
                <a:off x="1828" y="2648"/>
                <a:ext cx="878" cy="403"/>
                <a:chOff x="1828" y="2648"/>
                <a:chExt cx="878" cy="403"/>
              </a:xfrm>
            </p:grpSpPr>
            <p:sp>
              <p:nvSpPr>
                <p:cNvPr id="56365" name="Rectangle 29"/>
                <p:cNvSpPr>
                  <a:spLocks noChangeArrowheads="1"/>
                </p:cNvSpPr>
                <p:nvPr/>
              </p:nvSpPr>
              <p:spPr bwMode="auto">
                <a:xfrm>
                  <a:off x="1871" y="2648"/>
                  <a:ext cx="79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10</a:t>
                  </a:r>
                </a:p>
                <a:p>
                  <a:pPr eaLnBrk="0" hangingPunct="0"/>
                  <a:endParaRPr lang="ru-RU">
                    <a:solidFill>
                      <a:srgbClr val="000000"/>
                    </a:solidFill>
                    <a:latin typeface="Times New Roman" pitchFamily="18" charset="0"/>
                  </a:endParaRPr>
                </a:p>
              </p:txBody>
            </p:sp>
            <p:sp>
              <p:nvSpPr>
                <p:cNvPr id="56366" name="Rectangle 79"/>
                <p:cNvSpPr>
                  <a:spLocks noChangeArrowheads="1"/>
                </p:cNvSpPr>
                <p:nvPr/>
              </p:nvSpPr>
              <p:spPr bwMode="auto">
                <a:xfrm>
                  <a:off x="1828" y="2648"/>
                  <a:ext cx="87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50" name="Group 82"/>
              <p:cNvGrpSpPr>
                <a:grpSpLocks/>
              </p:cNvGrpSpPr>
              <p:nvPr/>
            </p:nvGrpSpPr>
            <p:grpSpPr bwMode="auto">
              <a:xfrm>
                <a:off x="2706" y="2648"/>
                <a:ext cx="1310" cy="403"/>
                <a:chOff x="2706" y="2648"/>
                <a:chExt cx="1310" cy="403"/>
              </a:xfrm>
            </p:grpSpPr>
            <p:sp>
              <p:nvSpPr>
                <p:cNvPr id="56363" name="Rectangle 30"/>
                <p:cNvSpPr>
                  <a:spLocks noChangeArrowheads="1"/>
                </p:cNvSpPr>
                <p:nvPr/>
              </p:nvSpPr>
              <p:spPr bwMode="auto">
                <a:xfrm>
                  <a:off x="2749" y="2648"/>
                  <a:ext cx="122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Высокая/очень высокая</a:t>
                  </a:r>
                </a:p>
                <a:p>
                  <a:pPr eaLnBrk="0" hangingPunct="0"/>
                  <a:endParaRPr lang="ru-RU">
                    <a:solidFill>
                      <a:srgbClr val="000000"/>
                    </a:solidFill>
                    <a:latin typeface="Times New Roman" pitchFamily="18" charset="0"/>
                  </a:endParaRPr>
                </a:p>
              </p:txBody>
            </p:sp>
            <p:sp>
              <p:nvSpPr>
                <p:cNvPr id="56364" name="Rectangle 81"/>
                <p:cNvSpPr>
                  <a:spLocks noChangeArrowheads="1"/>
                </p:cNvSpPr>
                <p:nvPr/>
              </p:nvSpPr>
              <p:spPr bwMode="auto">
                <a:xfrm>
                  <a:off x="2706" y="2648"/>
                  <a:ext cx="131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51" name="Group 84"/>
              <p:cNvGrpSpPr>
                <a:grpSpLocks/>
              </p:cNvGrpSpPr>
              <p:nvPr/>
            </p:nvGrpSpPr>
            <p:grpSpPr bwMode="auto">
              <a:xfrm>
                <a:off x="0" y="3051"/>
                <a:ext cx="1072" cy="403"/>
                <a:chOff x="0" y="3051"/>
                <a:chExt cx="1072" cy="403"/>
              </a:xfrm>
            </p:grpSpPr>
            <p:sp>
              <p:nvSpPr>
                <p:cNvPr id="56361" name="Rectangle 31"/>
                <p:cNvSpPr>
                  <a:spLocks noChangeArrowheads="1"/>
                </p:cNvSpPr>
                <p:nvPr/>
              </p:nvSpPr>
              <p:spPr bwMode="auto">
                <a:xfrm>
                  <a:off x="43" y="3051"/>
                  <a:ext cx="98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a:solidFill>
                        <a:srgbClr val="000000"/>
                      </a:solidFill>
                      <a:latin typeface="Times New Roman" pitchFamily="18" charset="0"/>
                      <a:cs typeface="Times New Roman" pitchFamily="18" charset="0"/>
                    </a:rPr>
                    <a:t>G.723.1</a:t>
                  </a:r>
                </a:p>
                <a:p>
                  <a:pPr algn="just" eaLnBrk="0" hangingPunct="0"/>
                  <a:endParaRPr lang="ru-RU">
                    <a:solidFill>
                      <a:srgbClr val="000000"/>
                    </a:solidFill>
                    <a:latin typeface="Times New Roman" pitchFamily="18" charset="0"/>
                  </a:endParaRPr>
                </a:p>
              </p:txBody>
            </p:sp>
            <p:sp>
              <p:nvSpPr>
                <p:cNvPr id="56362" name="Rectangle 83"/>
                <p:cNvSpPr>
                  <a:spLocks noChangeArrowheads="1"/>
                </p:cNvSpPr>
                <p:nvPr/>
              </p:nvSpPr>
              <p:spPr bwMode="auto">
                <a:xfrm>
                  <a:off x="0" y="3051"/>
                  <a:ext cx="1072"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52" name="Group 86"/>
              <p:cNvGrpSpPr>
                <a:grpSpLocks/>
              </p:cNvGrpSpPr>
              <p:nvPr/>
            </p:nvGrpSpPr>
            <p:grpSpPr bwMode="auto">
              <a:xfrm>
                <a:off x="1072" y="3051"/>
                <a:ext cx="756" cy="403"/>
                <a:chOff x="1072" y="3051"/>
                <a:chExt cx="756" cy="403"/>
              </a:xfrm>
            </p:grpSpPr>
            <p:sp>
              <p:nvSpPr>
                <p:cNvPr id="56359" name="Rectangle 32"/>
                <p:cNvSpPr>
                  <a:spLocks noChangeArrowheads="1"/>
                </p:cNvSpPr>
                <p:nvPr/>
              </p:nvSpPr>
              <p:spPr bwMode="auto">
                <a:xfrm>
                  <a:off x="1115" y="3051"/>
                  <a:ext cx="67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5,3/6,4</a:t>
                  </a:r>
                </a:p>
                <a:p>
                  <a:pPr eaLnBrk="0" hangingPunct="0"/>
                  <a:endParaRPr lang="ru-RU">
                    <a:solidFill>
                      <a:srgbClr val="000000"/>
                    </a:solidFill>
                    <a:latin typeface="Times New Roman" pitchFamily="18" charset="0"/>
                  </a:endParaRPr>
                </a:p>
              </p:txBody>
            </p:sp>
            <p:sp>
              <p:nvSpPr>
                <p:cNvPr id="56360" name="Rectangle 85"/>
                <p:cNvSpPr>
                  <a:spLocks noChangeArrowheads="1"/>
                </p:cNvSpPr>
                <p:nvPr/>
              </p:nvSpPr>
              <p:spPr bwMode="auto">
                <a:xfrm>
                  <a:off x="1072" y="3051"/>
                  <a:ext cx="75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53" name="Group 88"/>
              <p:cNvGrpSpPr>
                <a:grpSpLocks/>
              </p:cNvGrpSpPr>
              <p:nvPr/>
            </p:nvGrpSpPr>
            <p:grpSpPr bwMode="auto">
              <a:xfrm>
                <a:off x="1828" y="3051"/>
                <a:ext cx="878" cy="403"/>
                <a:chOff x="1828" y="3051"/>
                <a:chExt cx="878" cy="403"/>
              </a:xfrm>
            </p:grpSpPr>
            <p:sp>
              <p:nvSpPr>
                <p:cNvPr id="56357" name="Rectangle 33"/>
                <p:cNvSpPr>
                  <a:spLocks noChangeArrowheads="1"/>
                </p:cNvSpPr>
                <p:nvPr/>
              </p:nvSpPr>
              <p:spPr bwMode="auto">
                <a:xfrm>
                  <a:off x="1871" y="3051"/>
                  <a:ext cx="79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30</a:t>
                  </a:r>
                </a:p>
                <a:p>
                  <a:pPr eaLnBrk="0" hangingPunct="0"/>
                  <a:endParaRPr lang="ru-RU">
                    <a:solidFill>
                      <a:srgbClr val="000000"/>
                    </a:solidFill>
                    <a:latin typeface="Times New Roman" pitchFamily="18" charset="0"/>
                  </a:endParaRPr>
                </a:p>
              </p:txBody>
            </p:sp>
            <p:sp>
              <p:nvSpPr>
                <p:cNvPr id="56358" name="Rectangle 87"/>
                <p:cNvSpPr>
                  <a:spLocks noChangeArrowheads="1"/>
                </p:cNvSpPr>
                <p:nvPr/>
              </p:nvSpPr>
              <p:spPr bwMode="auto">
                <a:xfrm>
                  <a:off x="1828" y="3051"/>
                  <a:ext cx="878"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nvGrpSpPr>
              <p:cNvPr id="56354" name="Group 90"/>
              <p:cNvGrpSpPr>
                <a:grpSpLocks/>
              </p:cNvGrpSpPr>
              <p:nvPr/>
            </p:nvGrpSpPr>
            <p:grpSpPr bwMode="auto">
              <a:xfrm>
                <a:off x="2706" y="3051"/>
                <a:ext cx="1310" cy="403"/>
                <a:chOff x="2706" y="3051"/>
                <a:chExt cx="1310" cy="403"/>
              </a:xfrm>
            </p:grpSpPr>
            <p:sp>
              <p:nvSpPr>
                <p:cNvPr id="56355" name="Rectangle 34"/>
                <p:cNvSpPr>
                  <a:spLocks noChangeArrowheads="1"/>
                </p:cNvSpPr>
                <p:nvPr/>
              </p:nvSpPr>
              <p:spPr bwMode="auto">
                <a:xfrm>
                  <a:off x="2749" y="3051"/>
                  <a:ext cx="122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rgbClr val="000000"/>
                      </a:solidFill>
                      <a:latin typeface="Times New Roman" pitchFamily="18" charset="0"/>
                      <a:cs typeface="Times New Roman" pitchFamily="18" charset="0"/>
                    </a:rPr>
                    <a:t>высокая</a:t>
                  </a:r>
                </a:p>
                <a:p>
                  <a:pPr eaLnBrk="0" hangingPunct="0"/>
                  <a:endParaRPr lang="ru-RU">
                    <a:solidFill>
                      <a:srgbClr val="000000"/>
                    </a:solidFill>
                    <a:latin typeface="Times New Roman" pitchFamily="18" charset="0"/>
                  </a:endParaRPr>
                </a:p>
              </p:txBody>
            </p:sp>
            <p:sp>
              <p:nvSpPr>
                <p:cNvPr id="56356" name="Rectangle 89"/>
                <p:cNvSpPr>
                  <a:spLocks noChangeArrowheads="1"/>
                </p:cNvSpPr>
                <p:nvPr/>
              </p:nvSpPr>
              <p:spPr bwMode="auto">
                <a:xfrm>
                  <a:off x="2706" y="3051"/>
                  <a:ext cx="131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grpSp>
        <p:sp>
          <p:nvSpPr>
            <p:cNvPr id="56326" name="Rectangle 92"/>
            <p:cNvSpPr>
              <a:spLocks noChangeArrowheads="1"/>
            </p:cNvSpPr>
            <p:nvPr/>
          </p:nvSpPr>
          <p:spPr bwMode="auto">
            <a:xfrm>
              <a:off x="-3" y="400"/>
              <a:ext cx="4022" cy="3057"/>
            </a:xfrm>
            <a:prstGeom prst="rect">
              <a:avLst/>
            </a:prstGeom>
            <a:noFill/>
            <a:ln w="11112">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solidFill>
                  <a:srgbClr val="000000"/>
                </a:solidFill>
              </a:endParaRPr>
            </a:p>
          </p:txBody>
        </p:sp>
      </p:grpSp>
      <p:sp>
        <p:nvSpPr>
          <p:cNvPr id="56324" name="Номер слайда 90"/>
          <p:cNvSpPr>
            <a:spLocks noGrp="1"/>
          </p:cNvSpPr>
          <p:nvPr>
            <p:ph type="sldNum" sz="quarter" idx="12"/>
          </p:nvPr>
        </p:nvSpPr>
        <p:spPr bwMode="auto">
          <a:xfrm>
            <a:off x="357188" y="6286500"/>
            <a:ext cx="423862" cy="457200"/>
          </a:xfrm>
          <a:extLst>
            <a:ext uri="{91240B29-F687-4F45-9708-019B960494DF}">
              <a14:hiddenLine xmlns:a14="http://schemas.microsoft.com/office/drawing/2010/main" w="9525">
                <a:solidFill>
                  <a:srgbClr val="000000"/>
                </a:solidFill>
                <a:round/>
                <a:headEnd/>
                <a:tailEnd/>
              </a14:hiddenLine>
            </a:ext>
          </a:extLst>
        </p:spPr>
        <p:txBody>
          <a:bodyPr/>
          <a:lstStyle/>
          <a:p>
            <a:fld id="{34355245-DD18-480F-B752-407536A1D0C1}" type="slidenum">
              <a:rPr lang="ru-RU">
                <a:cs typeface="Arial" charset="0"/>
              </a:rPr>
              <a:pPr/>
              <a:t>135</a:t>
            </a:fld>
            <a:endParaRPr lang="ru-RU">
              <a:cs typeface="Arial" charset="0"/>
            </a:endParaRPr>
          </a:p>
        </p:txBody>
      </p:sp>
    </p:spTree>
    <p:extLst>
      <p:ext uri="{BB962C8B-B14F-4D97-AF65-F5344CB8AC3E}">
        <p14:creationId xmlns:p14="http://schemas.microsoft.com/office/powerpoint/2010/main" val="224998430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dissolve">
                                      <p:cBhvr>
                                        <p:cTn id="7" dur="500"/>
                                        <p:tgtEl>
                                          <p:spTgt spid="158722"/>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gn="ctr"/>
            <a:r>
              <a:rPr kumimoji="0" lang="ru-RU" sz="3600" smtClean="0">
                <a:cs typeface="Arial" charset="0"/>
              </a:rPr>
              <a:t>Сравнение кодеков</a:t>
            </a:r>
            <a:br>
              <a:rPr kumimoji="0" lang="ru-RU" sz="3600" smtClean="0">
                <a:cs typeface="Arial" charset="0"/>
              </a:rPr>
            </a:br>
            <a:endParaRPr kumimoji="0" lang="ru-RU" sz="3600" smtClean="0">
              <a:cs typeface="Arial" charset="0"/>
            </a:endParaRPr>
          </a:p>
        </p:txBody>
      </p:sp>
      <p:sp>
        <p:nvSpPr>
          <p:cNvPr id="190467" name="Rectangle 3"/>
          <p:cNvSpPr>
            <a:spLocks noChangeArrowheads="1"/>
          </p:cNvSpPr>
          <p:nvPr/>
        </p:nvSpPr>
        <p:spPr bwMode="auto">
          <a:xfrm>
            <a:off x="609600" y="1295400"/>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2000">
                <a:latin typeface="Times New Roman" pitchFamily="18" charset="0"/>
              </a:rPr>
              <a:t>Е</a:t>
            </a:r>
            <a:r>
              <a:rPr lang="ru-RU" sz="2000">
                <a:latin typeface="Times New Roman" pitchFamily="18" charset="0"/>
                <a:cs typeface="Times New Roman" pitchFamily="18" charset="0"/>
              </a:rPr>
              <a:t>диницы </a:t>
            </a:r>
            <a:r>
              <a:rPr lang="en-US" sz="2000">
                <a:latin typeface="Times New Roman" pitchFamily="18" charset="0"/>
                <a:cs typeface="Times New Roman" pitchFamily="18" charset="0"/>
              </a:rPr>
              <a:t>MOS</a:t>
            </a:r>
            <a:r>
              <a:rPr lang="ru-RU" sz="2000">
                <a:latin typeface="Times New Roman" pitchFamily="18" charset="0"/>
                <a:cs typeface="Times New Roman" pitchFamily="18" charset="0"/>
              </a:rPr>
              <a:t> (</a:t>
            </a:r>
            <a:r>
              <a:rPr lang="en-US" sz="2000">
                <a:latin typeface="Times New Roman" pitchFamily="18" charset="0"/>
                <a:cs typeface="Times New Roman" pitchFamily="18" charset="0"/>
              </a:rPr>
              <a:t>Mean Opinion Score</a:t>
            </a:r>
            <a:r>
              <a:rPr lang="ru-RU" sz="2000">
                <a:latin typeface="Times New Roman" pitchFamily="18" charset="0"/>
                <a:cs typeface="Times New Roman" pitchFamily="18" charset="0"/>
              </a:rPr>
              <a:t>)</a:t>
            </a:r>
            <a:r>
              <a:rPr lang="ru-RU" sz="2000">
                <a:latin typeface="Times New Roman" pitchFamily="18" charset="0"/>
              </a:rPr>
              <a:t> или</a:t>
            </a:r>
            <a:r>
              <a:rPr lang="ru-RU" sz="2000">
                <a:latin typeface="Times New Roman" pitchFamily="18" charset="0"/>
                <a:cs typeface="Times New Roman" pitchFamily="18" charset="0"/>
              </a:rPr>
              <a:t> единиц</a:t>
            </a:r>
            <a:r>
              <a:rPr lang="ru-RU" sz="2000">
                <a:latin typeface="Times New Roman" pitchFamily="18" charset="0"/>
              </a:rPr>
              <a:t>ы</a:t>
            </a:r>
            <a:r>
              <a:rPr lang="ru-RU" sz="2000">
                <a:latin typeface="Times New Roman" pitchFamily="18" charset="0"/>
                <a:cs typeface="Times New Roman" pitchFamily="18" charset="0"/>
              </a:rPr>
              <a:t> рейтинга </a:t>
            </a:r>
            <a:r>
              <a:rPr lang="en-US" sz="2000">
                <a:latin typeface="Times New Roman" pitchFamily="18" charset="0"/>
                <a:cs typeface="Times New Roman" pitchFamily="18" charset="0"/>
              </a:rPr>
              <a:t>R</a:t>
            </a:r>
            <a:r>
              <a:rPr lang="ru-RU" sz="2000">
                <a:latin typeface="Times New Roman" pitchFamily="18" charset="0"/>
                <a:cs typeface="Times New Roman" pitchFamily="18" charset="0"/>
              </a:rPr>
              <a:t> (</a:t>
            </a:r>
            <a:r>
              <a:rPr lang="en-US" sz="2000">
                <a:latin typeface="Times New Roman" pitchFamily="18" charset="0"/>
                <a:cs typeface="Times New Roman" pitchFamily="18" charset="0"/>
              </a:rPr>
              <a:t>Quality Rating</a:t>
            </a:r>
            <a:r>
              <a:rPr lang="ru-RU" sz="2000">
                <a:latin typeface="Times New Roman" pitchFamily="18" charset="0"/>
                <a:cs typeface="Times New Roman" pitchFamily="18" charset="0"/>
              </a:rPr>
              <a:t>). Соединение с качеством </a:t>
            </a:r>
            <a:r>
              <a:rPr lang="en-US" sz="2000">
                <a:latin typeface="Times New Roman" pitchFamily="18" charset="0"/>
                <a:cs typeface="Times New Roman" pitchFamily="18" charset="0"/>
              </a:rPr>
              <a:t>R</a:t>
            </a:r>
            <a:r>
              <a:rPr lang="ru-RU" sz="2000">
                <a:latin typeface="Times New Roman" pitchFamily="18" charset="0"/>
                <a:cs typeface="Times New Roman" pitchFamily="18" charset="0"/>
              </a:rPr>
              <a:t>&lt;50 не рекомендуется МСЭ-Т. Высшему качеству </a:t>
            </a:r>
            <a:r>
              <a:rPr lang="en-US" sz="2000">
                <a:latin typeface="Times New Roman" pitchFamily="18" charset="0"/>
                <a:cs typeface="Times New Roman" pitchFamily="18" charset="0"/>
              </a:rPr>
              <a:t>R</a:t>
            </a:r>
            <a:r>
              <a:rPr lang="ru-RU" sz="2000">
                <a:latin typeface="Times New Roman" pitchFamily="18" charset="0"/>
                <a:cs typeface="Times New Roman" pitchFamily="18" charset="0"/>
              </a:rPr>
              <a:t>=100 соответствует </a:t>
            </a:r>
            <a:r>
              <a:rPr lang="en-US" sz="2000">
                <a:latin typeface="Times New Roman" pitchFamily="18" charset="0"/>
                <a:cs typeface="Times New Roman" pitchFamily="18" charset="0"/>
              </a:rPr>
              <a:t>MOS</a:t>
            </a:r>
            <a:r>
              <a:rPr lang="ru-RU" sz="2000">
                <a:latin typeface="Times New Roman" pitchFamily="18" charset="0"/>
                <a:cs typeface="Times New Roman" pitchFamily="18" charset="0"/>
              </a:rPr>
              <a:t>=4,5.</a:t>
            </a:r>
            <a:endParaRPr lang="ru-RU" sz="2000">
              <a:latin typeface="Times New Roman" pitchFamily="18" charset="0"/>
            </a:endParaRPr>
          </a:p>
        </p:txBody>
      </p:sp>
      <p:pic>
        <p:nvPicPr>
          <p:cNvPr id="190468" name="Picture 4" descr="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7848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Номер слайда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73C93E96-C8D3-4A88-B401-C6CAFC5A2386}" type="slidenum">
              <a:rPr lang="ru-RU">
                <a:cs typeface="Arial" charset="0"/>
              </a:rPr>
              <a:pPr/>
              <a:t>136</a:t>
            </a:fld>
            <a:endParaRPr lang="ru-RU">
              <a:cs typeface="Arial" charset="0"/>
            </a:endParaRPr>
          </a:p>
        </p:txBody>
      </p:sp>
    </p:spTree>
    <p:extLst>
      <p:ext uri="{BB962C8B-B14F-4D97-AF65-F5344CB8AC3E}">
        <p14:creationId xmlns:p14="http://schemas.microsoft.com/office/powerpoint/2010/main" val="23493103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190466"/>
                                        </p:tgtEl>
                                        <p:attrNameLst>
                                          <p:attrName>style.visibility</p:attrName>
                                        </p:attrNameLst>
                                      </p:cBhvr>
                                      <p:to>
                                        <p:strVal val="visible"/>
                                      </p:to>
                                    </p:set>
                                    <p:anim calcmode="lin" valueType="num">
                                      <p:cBhvr additive="base">
                                        <p:cTn id="7" dur="300" fill="hold"/>
                                        <p:tgtEl>
                                          <p:spTgt spid="190466"/>
                                        </p:tgtEl>
                                        <p:attrNameLst>
                                          <p:attrName>ppt_x</p:attrName>
                                        </p:attrNameLst>
                                      </p:cBhvr>
                                      <p:tavLst>
                                        <p:tav tm="0">
                                          <p:val>
                                            <p:strVal val="1+#ppt_w/2"/>
                                          </p:val>
                                        </p:tav>
                                        <p:tav tm="100000">
                                          <p:val>
                                            <p:strVal val="#ppt_x"/>
                                          </p:val>
                                        </p:tav>
                                      </p:tavLst>
                                    </p:anim>
                                    <p:anim calcmode="lin" valueType="num">
                                      <p:cBhvr additive="base">
                                        <p:cTn id="8" dur="300" fill="hold"/>
                                        <p:tgtEl>
                                          <p:spTgt spid="1904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90467"/>
                                        </p:tgtEl>
                                        <p:attrNameLst>
                                          <p:attrName>style.visibility</p:attrName>
                                        </p:attrNameLst>
                                      </p:cBhvr>
                                      <p:to>
                                        <p:strVal val="visible"/>
                                      </p:to>
                                    </p:set>
                                    <p:animEffect transition="in" filter="wipe(up)">
                                      <p:cBhvr>
                                        <p:cTn id="13" dur="500"/>
                                        <p:tgtEl>
                                          <p:spTgt spid="19046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42" fill="hold" nodeType="clickEffect">
                                  <p:stCondLst>
                                    <p:cond delay="0"/>
                                  </p:stCondLst>
                                  <p:childTnLst>
                                    <p:set>
                                      <p:cBhvr>
                                        <p:cTn id="17" dur="1" fill="hold">
                                          <p:stCondLst>
                                            <p:cond delay="0"/>
                                          </p:stCondLst>
                                        </p:cTn>
                                        <p:tgtEl>
                                          <p:spTgt spid="190468"/>
                                        </p:tgtEl>
                                        <p:attrNameLst>
                                          <p:attrName>style.visibility</p:attrName>
                                        </p:attrNameLst>
                                      </p:cBhvr>
                                      <p:to>
                                        <p:strVal val="visible"/>
                                      </p:to>
                                    </p:set>
                                    <p:animEffect transition="in" filter="barn(outHorizontal)">
                                      <p:cBhvr>
                                        <p:cTn id="18" dur="500"/>
                                        <p:tgtEl>
                                          <p:spTgt spid="19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autoUpdateAnimBg="0"/>
      <p:bldP spid="190467" grpId="0"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28625" y="428625"/>
            <a:ext cx="8162925" cy="762000"/>
          </a:xfrm>
        </p:spPr>
        <p:txBody>
          <a:bodyPr/>
          <a:lstStyle/>
          <a:p>
            <a:r>
              <a:rPr kumimoji="0" lang="ru-RU" smtClean="0">
                <a:cs typeface="Arial" charset="0"/>
              </a:rPr>
              <a:t>Сравнение кодеков</a:t>
            </a:r>
          </a:p>
        </p:txBody>
      </p:sp>
      <p:pic>
        <p:nvPicPr>
          <p:cNvPr id="187395" name="Picture 3" descr="Untitl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357313"/>
            <a:ext cx="84486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04168D85-001C-4DB4-BB6E-65FE3C8CBCB9}" type="slidenum">
              <a:rPr lang="ru-RU">
                <a:cs typeface="Arial" charset="0"/>
              </a:rPr>
              <a:pPr/>
              <a:t>137</a:t>
            </a:fld>
            <a:endParaRPr lang="ru-RU">
              <a:cs typeface="Arial" charset="0"/>
            </a:endParaRPr>
          </a:p>
        </p:txBody>
      </p:sp>
    </p:spTree>
    <p:extLst>
      <p:ext uri="{BB962C8B-B14F-4D97-AF65-F5344CB8AC3E}">
        <p14:creationId xmlns:p14="http://schemas.microsoft.com/office/powerpoint/2010/main" val="4973404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87394"/>
                                        </p:tgtEl>
                                        <p:attrNameLst>
                                          <p:attrName>style.visibility</p:attrName>
                                        </p:attrNameLst>
                                      </p:cBhvr>
                                      <p:to>
                                        <p:strVal val="visible"/>
                                      </p:to>
                                    </p:set>
                                    <p:animEffect transition="in" filter="checkerboard(down)">
                                      <p:cBhvr>
                                        <p:cTn id="7" dur="500"/>
                                        <p:tgtEl>
                                          <p:spTgt spid="187394"/>
                                        </p:tgtEl>
                                      </p:cBhvr>
                                    </p:animEffect>
                                  </p:childTnLst>
                                </p:cTn>
                              </p:par>
                            </p:childTnLst>
                          </p:cTn>
                        </p:par>
                        <p:par>
                          <p:cTn id="8" fill="hold" nodeType="afterGroup">
                            <p:stCondLst>
                              <p:cond delay="500"/>
                            </p:stCondLst>
                            <p:childTnLst>
                              <p:par>
                                <p:cTn id="9" presetID="18" presetClass="entr" presetSubtype="9" fill="hold" nodeType="afterEffect">
                                  <p:stCondLst>
                                    <p:cond delay="0"/>
                                  </p:stCondLst>
                                  <p:childTnLst>
                                    <p:set>
                                      <p:cBhvr>
                                        <p:cTn id="10" dur="1" fill="hold">
                                          <p:stCondLst>
                                            <p:cond delay="0"/>
                                          </p:stCondLst>
                                        </p:cTn>
                                        <p:tgtEl>
                                          <p:spTgt spid="187395"/>
                                        </p:tgtEl>
                                        <p:attrNameLst>
                                          <p:attrName>style.visibility</p:attrName>
                                        </p:attrNameLst>
                                      </p:cBhvr>
                                      <p:to>
                                        <p:strVal val="visible"/>
                                      </p:to>
                                    </p:set>
                                    <p:animEffect transition="in" filter="strips(upLeft)">
                                      <p:cBhvr>
                                        <p:cTn id="11" dur="500"/>
                                        <p:tgtEl>
                                          <p:spTgt spid="18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 территориальной распространенности</a:t>
            </a:r>
            <a:endParaRPr lang="ru-RU" dirty="0"/>
          </a:p>
        </p:txBody>
      </p:sp>
      <p:sp>
        <p:nvSpPr>
          <p:cNvPr id="3" name="Объект 2"/>
          <p:cNvSpPr>
            <a:spLocks noGrp="1"/>
          </p:cNvSpPr>
          <p:nvPr>
            <p:ph sz="quarter" idx="1"/>
          </p:nvPr>
        </p:nvSpPr>
        <p:spPr>
          <a:xfrm>
            <a:off x="539552" y="1447800"/>
            <a:ext cx="8147248" cy="4572000"/>
          </a:xfrm>
        </p:spPr>
        <p:txBody>
          <a:bodyPr/>
          <a:lstStyle/>
          <a:p>
            <a:r>
              <a:rPr lang="ru-RU" i="1" dirty="0"/>
              <a:t>По территориальной распространенности</a:t>
            </a:r>
            <a:r>
              <a:rPr lang="ru-RU" dirty="0"/>
              <a:t> сети могут быть локальными, глобальными, и региональными.</a:t>
            </a:r>
          </a:p>
          <a:p>
            <a:r>
              <a:rPr lang="ru-RU" b="1" dirty="0"/>
              <a:t>Локальные</a:t>
            </a:r>
            <a:r>
              <a:rPr lang="ru-RU" dirty="0"/>
              <a:t> - это сети, расположенные в пределах одного здания.</a:t>
            </a:r>
            <a:br>
              <a:rPr lang="ru-RU" dirty="0"/>
            </a:br>
            <a:r>
              <a:rPr lang="ru-RU" b="1" dirty="0"/>
              <a:t>Региональные </a:t>
            </a:r>
            <a:r>
              <a:rPr lang="ru-RU" dirty="0"/>
              <a:t>- расположенные на территории города или области.</a:t>
            </a:r>
            <a:br>
              <a:rPr lang="ru-RU" dirty="0"/>
            </a:br>
            <a:r>
              <a:rPr lang="ru-RU" b="1" dirty="0"/>
              <a:t>Глобальные </a:t>
            </a:r>
            <a:r>
              <a:rPr lang="ru-RU" dirty="0"/>
              <a:t>на территории государства или группы государств, например, всемирная сеть </a:t>
            </a:r>
            <a:r>
              <a:rPr lang="ru-RU" dirty="0" err="1"/>
              <a:t>Internet</a:t>
            </a:r>
            <a:r>
              <a:rPr lang="ru-RU" dirty="0"/>
              <a:t>.</a:t>
            </a:r>
          </a:p>
          <a:p>
            <a:endParaRPr lang="ru-RU" dirty="0"/>
          </a:p>
        </p:txBody>
      </p:sp>
    </p:spTree>
    <p:extLst>
      <p:ext uri="{BB962C8B-B14F-4D97-AF65-F5344CB8AC3E}">
        <p14:creationId xmlns:p14="http://schemas.microsoft.com/office/powerpoint/2010/main" val="3765562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Локальная сеть</a:t>
            </a:r>
            <a:endParaRPr lang="ru-RU" dirty="0"/>
          </a:p>
        </p:txBody>
      </p:sp>
      <p:sp>
        <p:nvSpPr>
          <p:cNvPr id="3" name="Объект 2"/>
          <p:cNvSpPr>
            <a:spLocks noGrp="1"/>
          </p:cNvSpPr>
          <p:nvPr>
            <p:ph sz="quarter" idx="1"/>
          </p:nvPr>
        </p:nvSpPr>
        <p:spPr>
          <a:xfrm>
            <a:off x="395536" y="1447800"/>
            <a:ext cx="8291264" cy="4572000"/>
          </a:xfrm>
        </p:spPr>
        <p:txBody>
          <a:bodyPr/>
          <a:lstStyle/>
          <a:p>
            <a:r>
              <a:rPr lang="ru-RU" dirty="0" smtClean="0"/>
              <a:t>Компьютерная </a:t>
            </a:r>
            <a:r>
              <a:rPr lang="ru-RU" dirty="0"/>
              <a:t>сеть, покрывающая обычно относительно небольшую территорию или небольшую группу зданий (дом, офис, фирму, институт). Также существуют локальные сети, узлы которых разнесены географически на расстояния более 12 500 км (космические станции и орбитальные центры). Несмотря на такие расстояния, подобные сети всё равно относят к локальным.</a:t>
            </a:r>
          </a:p>
        </p:txBody>
      </p:sp>
    </p:spTree>
    <p:extLst>
      <p:ext uri="{BB962C8B-B14F-4D97-AF65-F5344CB8AC3E}">
        <p14:creationId xmlns:p14="http://schemas.microsoft.com/office/powerpoint/2010/main" val="3964437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Локальная сеть</a:t>
            </a:r>
            <a:endParaRPr lang="ru-RU" dirty="0"/>
          </a:p>
        </p:txBody>
      </p:sp>
      <p:sp>
        <p:nvSpPr>
          <p:cNvPr id="3" name="Объект 2"/>
          <p:cNvSpPr>
            <a:spLocks noGrp="1"/>
          </p:cNvSpPr>
          <p:nvPr>
            <p:ph sz="quarter" idx="1"/>
          </p:nvPr>
        </p:nvSpPr>
        <p:spPr>
          <a:xfrm>
            <a:off x="395536" y="1447800"/>
            <a:ext cx="8291264" cy="4572000"/>
          </a:xfrm>
        </p:spPr>
        <p:txBody>
          <a:bodyPr>
            <a:normAutofit fontScale="92500"/>
          </a:bodyPr>
          <a:lstStyle/>
          <a:p>
            <a:r>
              <a:rPr lang="ru-RU" dirty="0"/>
              <a:t>Компьютеры могут соединяться между собой, используя различные среды доступа: медные проводники (витая пара), оптические проводники (оптические кабели) и через радиоканал (беспроводные технологии). Проводные, оптические связи устанавливаются через Ethernet, беспроводные — через Wi-Fi, Bluetooth, GPRS и прочие средства. Отдельная локальная вычислительная сеть может иметь связь с другими локальными сетями через шлюзы, а также быть частью глобальной вычислительной сети (например, Интернет) или иметь подключение к ней.</a:t>
            </a:r>
          </a:p>
        </p:txBody>
      </p:sp>
    </p:spTree>
    <p:extLst>
      <p:ext uri="{BB962C8B-B14F-4D97-AF65-F5344CB8AC3E}">
        <p14:creationId xmlns:p14="http://schemas.microsoft.com/office/powerpoint/2010/main" val="1879720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Глобальная сеть сеть</a:t>
            </a:r>
            <a:endParaRPr lang="ru-RU" dirty="0"/>
          </a:p>
        </p:txBody>
      </p:sp>
      <p:sp>
        <p:nvSpPr>
          <p:cNvPr id="3" name="Объект 2"/>
          <p:cNvSpPr>
            <a:spLocks noGrp="1"/>
          </p:cNvSpPr>
          <p:nvPr>
            <p:ph sz="quarter" idx="1"/>
          </p:nvPr>
        </p:nvSpPr>
        <p:spPr>
          <a:xfrm>
            <a:off x="395536" y="1447800"/>
            <a:ext cx="8291264" cy="4572000"/>
          </a:xfrm>
        </p:spPr>
        <p:txBody>
          <a:bodyPr>
            <a:normAutofit fontScale="77500" lnSpcReduction="20000"/>
          </a:bodyPr>
          <a:lstStyle/>
          <a:p>
            <a:r>
              <a:rPr lang="ru-RU" dirty="0"/>
              <a:t>компьютерная сеть, охватывающая большие территории и включающая в себя большое число компьютеров.</a:t>
            </a:r>
          </a:p>
          <a:p>
            <a:r>
              <a:rPr lang="ru-RU" dirty="0"/>
              <a:t>ГКС служат для объединения разрозненных сетей так, чтобы пользователи и компьютеры, где бы они ни находились, могли взаимодействовать со всеми остальными участниками глобальной сети.</a:t>
            </a:r>
          </a:p>
          <a:p>
            <a:r>
              <a:rPr lang="ru-RU" dirty="0"/>
              <a:t>Некоторые ГКС построены исключительно для частных организаций, другие являются средством коммуникации корпоративных ЛВС с сетью Интернет или посредством Интернет с удалёнными сетями, входящими в состав корпоративных. </a:t>
            </a:r>
            <a:endParaRPr lang="ru-RU" dirty="0" smtClean="0"/>
          </a:p>
          <a:p>
            <a:r>
              <a:rPr lang="ru-RU" dirty="0" smtClean="0"/>
              <a:t>Чаще </a:t>
            </a:r>
            <a:r>
              <a:rPr lang="ru-RU" dirty="0"/>
              <a:t>всего ГКС опирается на выделенные линии, на одном конце которых </a:t>
            </a:r>
            <a:r>
              <a:rPr lang="ru-RU" dirty="0" smtClean="0"/>
              <a:t>маршрутизатор подключается </a:t>
            </a:r>
            <a:r>
              <a:rPr lang="ru-RU" dirty="0"/>
              <a:t>к ЛВС, а на другом коммутатор связывается с остальными частями ГКС. Основными используемыми протоколами являются TCP/IP, SONET/SDH, MPLS,ATM и Frame relay. Ранее был широко распространён протокол X.25, который может по праву считаться прародителем Frame relay.</a:t>
            </a:r>
          </a:p>
          <a:p>
            <a:endParaRPr lang="ru-RU" dirty="0"/>
          </a:p>
        </p:txBody>
      </p:sp>
    </p:spTree>
    <p:extLst>
      <p:ext uri="{BB962C8B-B14F-4D97-AF65-F5344CB8AC3E}">
        <p14:creationId xmlns:p14="http://schemas.microsoft.com/office/powerpoint/2010/main" val="670123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p:spPr>
        <p:txBody>
          <a:bodyPr>
            <a:normAutofit fontScale="90000"/>
          </a:bodyPr>
          <a:lstStyle/>
          <a:p>
            <a:r>
              <a:rPr lang="ru-RU" dirty="0" smtClean="0"/>
              <a:t>Различия глобальных и локальных сетей</a:t>
            </a:r>
            <a:endParaRPr lang="ru-RU" dirty="0"/>
          </a:p>
        </p:txBody>
      </p:sp>
      <p:sp>
        <p:nvSpPr>
          <p:cNvPr id="3" name="Объект 2"/>
          <p:cNvSpPr>
            <a:spLocks noGrp="1"/>
          </p:cNvSpPr>
          <p:nvPr>
            <p:ph sz="quarter" idx="1"/>
          </p:nvPr>
        </p:nvSpPr>
        <p:spPr>
          <a:xfrm>
            <a:off x="395536" y="1447800"/>
            <a:ext cx="8291264" cy="4572000"/>
          </a:xfrm>
        </p:spPr>
        <p:txBody>
          <a:bodyPr>
            <a:normAutofit fontScale="77500" lnSpcReduction="20000"/>
          </a:bodyPr>
          <a:lstStyle/>
          <a:p>
            <a:r>
              <a:rPr lang="ru-RU" dirty="0"/>
              <a:t>Глобальные сети отличаются от локальных тем, что рассчитаны на неограниченное число абонентов и используют, как правило, не слишком качественные каналы связи и сравнительно низкую скорость передачи, а механизм управления обменом у них в принципе не может быть гарантированно быстрым.</a:t>
            </a:r>
          </a:p>
          <a:p>
            <a:r>
              <a:rPr lang="ru-RU" dirty="0"/>
              <a:t>В глобальных сетях намного более важно не качество связи, а сам факт ее существования. Правда, в настоящий момент уже нельзя провести четкий и однозначный предел между локальными и глобальными сетями. Большинство локальных сетей имеют выход в глобальную сеть, но характер переданной информации, принципы организации обмена, режимы доступа к ресурсам внутри локальной сети, как правило, сильно отличаются от тех, что приняты в глобальной сети. И хотя все компьютеры локальной сети в данном случае включены также и в глобальную сеть, специфику локальной сети это не отменяет. Возможность выхода в глобальную сеть остается всего лишь одним из ресурсов, поделенным пользователями локальной сети.</a:t>
            </a:r>
          </a:p>
          <a:p>
            <a:endParaRPr lang="ru-RU" dirty="0"/>
          </a:p>
        </p:txBody>
      </p:sp>
    </p:spTree>
    <p:extLst>
      <p:ext uri="{BB962C8B-B14F-4D97-AF65-F5344CB8AC3E}">
        <p14:creationId xmlns:p14="http://schemas.microsoft.com/office/powerpoint/2010/main" val="29161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Классификация сетей (продолжение)</a:t>
            </a:r>
            <a:endParaRPr lang="ru-RU" dirty="0"/>
          </a:p>
        </p:txBody>
      </p:sp>
      <p:sp>
        <p:nvSpPr>
          <p:cNvPr id="3" name="Объект 2"/>
          <p:cNvSpPr>
            <a:spLocks noGrp="1"/>
          </p:cNvSpPr>
          <p:nvPr>
            <p:ph sz="quarter" idx="1"/>
          </p:nvPr>
        </p:nvSpPr>
        <p:spPr>
          <a:xfrm>
            <a:off x="323528" y="1447800"/>
            <a:ext cx="8363272" cy="4572000"/>
          </a:xfrm>
        </p:spPr>
        <p:txBody>
          <a:bodyPr>
            <a:normAutofit fontScale="62500" lnSpcReduction="20000"/>
          </a:bodyPr>
          <a:lstStyle/>
          <a:p>
            <a:r>
              <a:rPr lang="ru-RU" b="1" dirty="0"/>
              <a:t>Ведомственная принадлежность</a:t>
            </a:r>
            <a:endParaRPr lang="ru-RU" dirty="0"/>
          </a:p>
          <a:p>
            <a:pPr lvl="1"/>
            <a:r>
              <a:rPr lang="ru-RU" dirty="0"/>
              <a:t>По принадлежности различают </a:t>
            </a:r>
            <a:r>
              <a:rPr lang="ru-RU" i="1" dirty="0"/>
              <a:t>ведомственные</a:t>
            </a:r>
            <a:r>
              <a:rPr lang="ru-RU" dirty="0"/>
              <a:t> и </a:t>
            </a:r>
            <a:r>
              <a:rPr lang="ru-RU" i="1" dirty="0"/>
              <a:t>государственные сети</a:t>
            </a:r>
            <a:r>
              <a:rPr lang="ru-RU" dirty="0"/>
              <a:t>. Ведомственные принадлежат одной организации и располагаются на ее территории. Государственные сети - сети, используемые в государственных структурах.</a:t>
            </a:r>
          </a:p>
          <a:p>
            <a:r>
              <a:rPr lang="ru-RU" b="1" dirty="0"/>
              <a:t>По скорости передачи</a:t>
            </a:r>
            <a:endParaRPr lang="ru-RU" dirty="0"/>
          </a:p>
          <a:p>
            <a:pPr lvl="1"/>
            <a:r>
              <a:rPr lang="ru-RU" dirty="0"/>
              <a:t>По скорости передачи информации компьютерные сети делятся на низко-, средне- и высокоскоростные.</a:t>
            </a:r>
          </a:p>
          <a:p>
            <a:pPr lvl="1"/>
            <a:r>
              <a:rPr lang="ru-RU" dirty="0"/>
              <a:t>низкоскоростные (до 10 Мбит/с),</a:t>
            </a:r>
          </a:p>
          <a:p>
            <a:pPr lvl="1"/>
            <a:r>
              <a:rPr lang="ru-RU" dirty="0"/>
              <a:t>среднескоростные (до 100 Мбит/с),</a:t>
            </a:r>
          </a:p>
          <a:p>
            <a:pPr lvl="1"/>
            <a:r>
              <a:rPr lang="ru-RU" dirty="0"/>
              <a:t>высокоскоростные (свыше 100 Мбит/с);</a:t>
            </a:r>
          </a:p>
          <a:p>
            <a:r>
              <a:rPr lang="ru-RU" b="1" dirty="0"/>
              <a:t>По типу среды передачи</a:t>
            </a:r>
            <a:endParaRPr lang="ru-RU" dirty="0"/>
          </a:p>
          <a:p>
            <a:pPr lvl="1"/>
            <a:r>
              <a:rPr lang="ru-RU" dirty="0"/>
              <a:t>По типу среды передачи сети разделяются на:</a:t>
            </a:r>
          </a:p>
          <a:p>
            <a:pPr lvl="1"/>
            <a:r>
              <a:rPr lang="ru-RU" dirty="0"/>
              <a:t>проводные –коаксиальные, на витой паре, оптоволоконные;</a:t>
            </a:r>
          </a:p>
          <a:p>
            <a:pPr lvl="1"/>
            <a:r>
              <a:rPr lang="ru-RU" dirty="0"/>
              <a:t>беспроводные - с передачей информации по радиоканалам, в инфракрасном диапазоне</a:t>
            </a:r>
            <a:r>
              <a:rPr lang="ru-RU" dirty="0" smtClean="0"/>
              <a:t>.</a:t>
            </a:r>
          </a:p>
          <a:p>
            <a:pPr marL="274320" lvl="1" indent="-274320">
              <a:spcBef>
                <a:spcPts val="580"/>
              </a:spcBef>
              <a:buClr>
                <a:schemeClr val="accent1"/>
              </a:buClr>
            </a:pPr>
            <a:r>
              <a:rPr lang="ru-RU" sz="2600" b="1" dirty="0" smtClean="0"/>
              <a:t>Топология</a:t>
            </a:r>
          </a:p>
          <a:p>
            <a:pPr lvl="1"/>
            <a:r>
              <a:rPr lang="ru-RU" dirty="0"/>
              <a:t>Звезда</a:t>
            </a:r>
          </a:p>
          <a:p>
            <a:pPr lvl="1"/>
            <a:r>
              <a:rPr lang="ru-RU" dirty="0"/>
              <a:t>Кольцо</a:t>
            </a:r>
          </a:p>
          <a:p>
            <a:pPr lvl="1"/>
            <a:r>
              <a:rPr lang="ru-RU" dirty="0"/>
              <a:t>Дерево</a:t>
            </a:r>
          </a:p>
          <a:p>
            <a:pPr lvl="1"/>
            <a:r>
              <a:rPr lang="ru-RU" dirty="0"/>
              <a:t>Точка-точка</a:t>
            </a:r>
          </a:p>
          <a:p>
            <a:pPr marL="274320" lvl="1" indent="-274320">
              <a:spcBef>
                <a:spcPts val="580"/>
              </a:spcBef>
              <a:buClr>
                <a:schemeClr val="accent1"/>
              </a:buClr>
            </a:pPr>
            <a:endParaRPr lang="ru-RU" sz="2600" b="1" dirty="0"/>
          </a:p>
          <a:p>
            <a:endParaRPr lang="ru-RU" dirty="0"/>
          </a:p>
        </p:txBody>
      </p:sp>
    </p:spTree>
    <p:extLst>
      <p:ext uri="{BB962C8B-B14F-4D97-AF65-F5344CB8AC3E}">
        <p14:creationId xmlns:p14="http://schemas.microsoft.com/office/powerpoint/2010/main" val="42216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smtClean="0"/>
              <a:t>Часть 1</a:t>
            </a:r>
          </a:p>
        </p:txBody>
      </p:sp>
      <p:sp>
        <p:nvSpPr>
          <p:cNvPr id="17411" name="Текст 3"/>
          <p:cNvSpPr>
            <a:spLocks noGrp="1"/>
          </p:cNvSpPr>
          <p:nvPr>
            <p:ph type="body" idx="1"/>
          </p:nvPr>
        </p:nvSpPr>
        <p:spPr/>
        <p:txBody>
          <a:bodyPr/>
          <a:lstStyle/>
          <a:p>
            <a:pPr eaLnBrk="1" hangingPunct="1"/>
            <a:r>
              <a:rPr lang="ru-RU" sz="2800" smtClean="0"/>
              <a:t>Сети коммутации пакетов</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785786" y="2214554"/>
            <a:ext cx="2286016" cy="2786082"/>
          </a:xfrm>
          <a:prstGeom prst="rect">
            <a:avLst/>
          </a:prstGeom>
        </p:spPr>
        <p:style>
          <a:lnRef idx="1">
            <a:schemeClr val="accent2"/>
          </a:lnRef>
          <a:fillRef idx="3">
            <a:schemeClr val="accent2"/>
          </a:fillRef>
          <a:effectRef idx="2">
            <a:schemeClr val="accent2"/>
          </a:effectRef>
          <a:fontRef idx="minor">
            <a:schemeClr val="lt1"/>
          </a:fontRef>
        </p:style>
        <p:txBody>
          <a:bodyPr rtlCol="0" anchor="t" anchorCtr="0"/>
          <a:lstStyle/>
          <a:p>
            <a:pPr algn="ctr"/>
            <a:r>
              <a:rPr lang="ru-RU" dirty="0" smtClean="0"/>
              <a:t>Терминальные устройства</a:t>
            </a:r>
            <a:endParaRPr lang="ru-RU" dirty="0"/>
          </a:p>
        </p:txBody>
      </p:sp>
      <p:sp>
        <p:nvSpPr>
          <p:cNvPr id="3" name="Заголовок 2"/>
          <p:cNvSpPr>
            <a:spLocks noGrp="1"/>
          </p:cNvSpPr>
          <p:nvPr>
            <p:ph type="title"/>
          </p:nvPr>
        </p:nvSpPr>
        <p:spPr/>
        <p:txBody>
          <a:bodyPr>
            <a:normAutofit fontScale="90000"/>
          </a:bodyPr>
          <a:lstStyle/>
          <a:p>
            <a:r>
              <a:rPr lang="ru-RU" dirty="0" smtClean="0"/>
              <a:t>Перераспределение сетевых функций</a:t>
            </a:r>
            <a:endParaRPr lang="ru-RU" dirty="0"/>
          </a:p>
        </p:txBody>
      </p:sp>
      <p:sp>
        <p:nvSpPr>
          <p:cNvPr id="5" name="Облако 4"/>
          <p:cNvSpPr/>
          <p:nvPr/>
        </p:nvSpPr>
        <p:spPr>
          <a:xfrm>
            <a:off x="3500430" y="2571744"/>
            <a:ext cx="4286280" cy="2071702"/>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dirty="0" smtClean="0"/>
              <a:t>СЕТЬ</a:t>
            </a:r>
            <a:endParaRPr lang="ru-RU" dirty="0"/>
          </a:p>
        </p:txBody>
      </p:sp>
      <p:sp>
        <p:nvSpPr>
          <p:cNvPr id="6" name="Прямоугольник с одним вырезанным углом 5"/>
          <p:cNvSpPr/>
          <p:nvPr/>
        </p:nvSpPr>
        <p:spPr>
          <a:xfrm>
            <a:off x="1142976" y="3143248"/>
            <a:ext cx="785818" cy="357190"/>
          </a:xfrm>
          <a:prstGeom prst="snip1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dirty="0"/>
          </a:p>
        </p:txBody>
      </p:sp>
      <p:sp>
        <p:nvSpPr>
          <p:cNvPr id="7" name="Прямоугольник с одним вырезанным углом 6"/>
          <p:cNvSpPr/>
          <p:nvPr/>
        </p:nvSpPr>
        <p:spPr>
          <a:xfrm>
            <a:off x="1142976" y="3571876"/>
            <a:ext cx="785818" cy="357190"/>
          </a:xfrm>
          <a:prstGeom prst="snip1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dirty="0"/>
          </a:p>
        </p:txBody>
      </p:sp>
      <p:sp>
        <p:nvSpPr>
          <p:cNvPr id="8" name="Прямоугольник с одним вырезанным углом 7"/>
          <p:cNvSpPr/>
          <p:nvPr/>
        </p:nvSpPr>
        <p:spPr>
          <a:xfrm>
            <a:off x="1142976" y="4000504"/>
            <a:ext cx="785818" cy="357190"/>
          </a:xfrm>
          <a:prstGeom prst="snip1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dirty="0"/>
          </a:p>
        </p:txBody>
      </p:sp>
      <p:sp>
        <p:nvSpPr>
          <p:cNvPr id="9" name="Прямоугольник с одним вырезанным углом 8"/>
          <p:cNvSpPr/>
          <p:nvPr/>
        </p:nvSpPr>
        <p:spPr>
          <a:xfrm>
            <a:off x="2143108" y="3143248"/>
            <a:ext cx="785818" cy="357190"/>
          </a:xfrm>
          <a:prstGeom prst="snip1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dirty="0"/>
          </a:p>
        </p:txBody>
      </p:sp>
      <p:sp>
        <p:nvSpPr>
          <p:cNvPr id="10" name="Прямоугольник с одним вырезанным углом 9"/>
          <p:cNvSpPr/>
          <p:nvPr/>
        </p:nvSpPr>
        <p:spPr>
          <a:xfrm>
            <a:off x="2143108" y="3571876"/>
            <a:ext cx="785818" cy="357190"/>
          </a:xfrm>
          <a:prstGeom prst="snip1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dirty="0"/>
          </a:p>
        </p:txBody>
      </p:sp>
      <p:sp>
        <p:nvSpPr>
          <p:cNvPr id="13" name="Прямоугольник с одним вырезанным углом 12"/>
          <p:cNvSpPr/>
          <p:nvPr/>
        </p:nvSpPr>
        <p:spPr>
          <a:xfrm>
            <a:off x="2143108" y="4010029"/>
            <a:ext cx="785818" cy="357190"/>
          </a:xfrm>
          <a:prstGeom prst="snip1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dirty="0"/>
          </a:p>
        </p:txBody>
      </p:sp>
      <p:sp>
        <p:nvSpPr>
          <p:cNvPr id="14" name="Прямоугольник с одним вырезанным углом 13"/>
          <p:cNvSpPr/>
          <p:nvPr/>
        </p:nvSpPr>
        <p:spPr>
          <a:xfrm>
            <a:off x="1142976" y="4429132"/>
            <a:ext cx="785818" cy="357190"/>
          </a:xfrm>
          <a:prstGeom prst="snip1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dirty="0"/>
          </a:p>
        </p:txBody>
      </p:sp>
      <p:sp>
        <p:nvSpPr>
          <p:cNvPr id="15" name="Прямоугольник с одним вырезанным углом 14"/>
          <p:cNvSpPr/>
          <p:nvPr/>
        </p:nvSpPr>
        <p:spPr>
          <a:xfrm>
            <a:off x="2143108" y="4438657"/>
            <a:ext cx="785818" cy="357190"/>
          </a:xfrm>
          <a:prstGeom prst="snip1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dirty="0"/>
          </a:p>
        </p:txBody>
      </p:sp>
      <p:cxnSp>
        <p:nvCxnSpPr>
          <p:cNvPr id="17" name="Прямая соединительная линия 16"/>
          <p:cNvCxnSpPr/>
          <p:nvPr/>
        </p:nvCxnSpPr>
        <p:spPr>
          <a:xfrm>
            <a:off x="3071802" y="3214686"/>
            <a:ext cx="85725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a:stCxn id="12" idx="3"/>
            <a:endCxn id="5" idx="2"/>
          </p:cNvCxnSpPr>
          <p:nvPr/>
        </p:nvCxnSpPr>
        <p:spPr>
          <a:xfrm>
            <a:off x="3071802" y="3607595"/>
            <a:ext cx="44192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3071802" y="4000504"/>
            <a:ext cx="57150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3071802" y="4429132"/>
            <a:ext cx="1214446" cy="28575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8" name="Диаграмма 27"/>
          <p:cNvGraphicFramePr/>
          <p:nvPr/>
        </p:nvGraphicFramePr>
        <p:xfrm>
          <a:off x="428596" y="5000636"/>
          <a:ext cx="8215370" cy="16351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0194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normAutofit/>
          </a:bodyPr>
          <a:lstStyle/>
          <a:p>
            <a:r>
              <a:rPr lang="ru-RU" dirty="0">
                <a:latin typeface="Times New Roman" pitchFamily="18" charset="0"/>
                <a:cs typeface="Times New Roman" pitchFamily="18" charset="0"/>
              </a:rPr>
              <a:t>МОДЕЛЬ </a:t>
            </a:r>
            <a:r>
              <a:rPr lang="en-US" dirty="0" smtClean="0">
                <a:latin typeface="Times New Roman" pitchFamily="18" charset="0"/>
                <a:cs typeface="Times New Roman" pitchFamily="18" charset="0"/>
              </a:rPr>
              <a:t>OSI,</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СТЕК </a:t>
            </a:r>
            <a:r>
              <a:rPr lang="en-US" dirty="0">
                <a:latin typeface="Times New Roman" pitchFamily="18" charset="0"/>
                <a:cs typeface="Times New Roman" pitchFamily="18" charset="0"/>
              </a:rPr>
              <a:t>TCP/IP</a:t>
            </a:r>
            <a:endParaRPr lang="ru-RU" dirty="0"/>
          </a:p>
        </p:txBody>
      </p:sp>
    </p:spTree>
    <p:extLst>
      <p:ext uri="{BB962C8B-B14F-4D97-AF65-F5344CB8AC3E}">
        <p14:creationId xmlns:p14="http://schemas.microsoft.com/office/powerpoint/2010/main" val="2015114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cstate="print"/>
          <a:srcRect/>
          <a:stretch>
            <a:fillRect/>
          </a:stretch>
        </p:blipFill>
        <p:spPr bwMode="auto">
          <a:xfrm>
            <a:off x="1985963" y="1076325"/>
            <a:ext cx="5172075" cy="4705350"/>
          </a:xfrm>
          <a:prstGeom prst="rect">
            <a:avLst/>
          </a:prstGeom>
          <a:noFill/>
          <a:ln w="9525">
            <a:noFill/>
            <a:miter lim="800000"/>
            <a:headEnd/>
            <a:tailEnd/>
          </a:ln>
        </p:spPr>
      </p:pic>
    </p:spTree>
    <p:extLst>
      <p:ext uri="{BB962C8B-B14F-4D97-AF65-F5344CB8AC3E}">
        <p14:creationId xmlns:p14="http://schemas.microsoft.com/office/powerpoint/2010/main" val="2762959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print"/>
          <a:srcRect/>
          <a:stretch>
            <a:fillRect/>
          </a:stretch>
        </p:blipFill>
        <p:spPr bwMode="auto">
          <a:xfrm>
            <a:off x="395536" y="764704"/>
            <a:ext cx="8297736" cy="4896544"/>
          </a:xfrm>
          <a:prstGeom prst="rect">
            <a:avLst/>
          </a:prstGeom>
          <a:noFill/>
          <a:ln w="9525">
            <a:noFill/>
            <a:miter lim="800000"/>
            <a:headEnd/>
            <a:tailEnd/>
          </a:ln>
        </p:spPr>
      </p:pic>
    </p:spTree>
    <p:extLst>
      <p:ext uri="{BB962C8B-B14F-4D97-AF65-F5344CB8AC3E}">
        <p14:creationId xmlns:p14="http://schemas.microsoft.com/office/powerpoint/2010/main" val="496258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cstate="print"/>
          <a:srcRect/>
          <a:stretch>
            <a:fillRect/>
          </a:stretch>
        </p:blipFill>
        <p:spPr bwMode="auto">
          <a:xfrm>
            <a:off x="179512" y="764704"/>
            <a:ext cx="8813320" cy="5328591"/>
          </a:xfrm>
          <a:prstGeom prst="rect">
            <a:avLst/>
          </a:prstGeom>
          <a:noFill/>
          <a:ln w="9525">
            <a:noFill/>
            <a:miter lim="800000"/>
            <a:headEnd/>
            <a:tailEnd/>
          </a:ln>
        </p:spPr>
      </p:pic>
    </p:spTree>
    <p:extLst>
      <p:ext uri="{BB962C8B-B14F-4D97-AF65-F5344CB8AC3E}">
        <p14:creationId xmlns:p14="http://schemas.microsoft.com/office/powerpoint/2010/main" val="610385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Инкапсуляция информации</a:t>
            </a:r>
            <a:endParaRPr lang="ru-RU" dirty="0"/>
          </a:p>
        </p:txBody>
      </p:sp>
      <p:pic>
        <p:nvPicPr>
          <p:cNvPr id="115714" name="Picture 2"/>
          <p:cNvPicPr>
            <a:picLocks noChangeAspect="1" noChangeArrowheads="1"/>
          </p:cNvPicPr>
          <p:nvPr/>
        </p:nvPicPr>
        <p:blipFill>
          <a:blip r:embed="rId2"/>
          <a:srcRect/>
          <a:stretch>
            <a:fillRect/>
          </a:stretch>
        </p:blipFill>
        <p:spPr bwMode="auto">
          <a:xfrm>
            <a:off x="1171595" y="1928802"/>
            <a:ext cx="6257925" cy="4524375"/>
          </a:xfrm>
          <a:prstGeom prst="rect">
            <a:avLst/>
          </a:prstGeom>
          <a:noFill/>
          <a:ln w="9525">
            <a:noFill/>
            <a:miter lim="800000"/>
            <a:headEnd/>
            <a:tailEnd/>
          </a:ln>
          <a:effectLst/>
        </p:spPr>
      </p:pic>
    </p:spTree>
    <p:extLst>
      <p:ext uri="{BB962C8B-B14F-4D97-AF65-F5344CB8AC3E}">
        <p14:creationId xmlns:p14="http://schemas.microsoft.com/office/powerpoint/2010/main" val="2249476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fontScale="90000"/>
          </a:bodyPr>
          <a:lstStyle/>
          <a:p>
            <a:pPr algn="ctr" eaLnBrk="1" fontAlgn="auto" hangingPunct="1">
              <a:spcAft>
                <a:spcPts val="0"/>
              </a:spcAft>
              <a:defRPr/>
            </a:pPr>
            <a:r>
              <a:rPr lang="ru-RU" smtClean="0">
                <a:latin typeface="Times New Roman" pitchFamily="18" charset="0"/>
                <a:cs typeface="Times New Roman" pitchFamily="18" charset="0"/>
              </a:rPr>
              <a:t>Структура связей протокольных модулей</a:t>
            </a:r>
            <a:r>
              <a:rPr lang="ru-RU" smtClean="0">
                <a:latin typeface="Times New Roman" pitchFamily="18" charset="0"/>
              </a:rPr>
              <a:t> </a:t>
            </a:r>
          </a:p>
        </p:txBody>
      </p:sp>
      <p:sp>
        <p:nvSpPr>
          <p:cNvPr id="29699" name="Содержимое 3"/>
          <p:cNvSpPr>
            <a:spLocks noGrp="1"/>
          </p:cNvSpPr>
          <p:nvPr>
            <p:ph idx="1"/>
          </p:nvPr>
        </p:nvSpPr>
        <p:spPr/>
        <p:txBody>
          <a:bodyPr/>
          <a:lstStyle/>
          <a:p>
            <a:pPr eaLnBrk="1" hangingPunct="1">
              <a:buFont typeface="Wingdings 2" pitchFamily="18" charset="2"/>
              <a:buNone/>
            </a:pPr>
            <a:r>
              <a:rPr lang="ru-RU" smtClean="0"/>
              <a:t> </a:t>
            </a:r>
          </a:p>
        </p:txBody>
      </p:sp>
      <p:sp>
        <p:nvSpPr>
          <p:cNvPr id="5" name="Прямоугольник 4"/>
          <p:cNvSpPr/>
          <p:nvPr/>
        </p:nvSpPr>
        <p:spPr>
          <a:xfrm>
            <a:off x="3115866" y="2559199"/>
            <a:ext cx="1500187"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TCP</a:t>
            </a:r>
            <a:endParaRPr lang="ru-RU" dirty="0"/>
          </a:p>
        </p:txBody>
      </p:sp>
      <p:sp>
        <p:nvSpPr>
          <p:cNvPr id="6" name="Прямоугольник 5"/>
          <p:cNvSpPr/>
          <p:nvPr/>
        </p:nvSpPr>
        <p:spPr>
          <a:xfrm>
            <a:off x="5258991" y="2559199"/>
            <a:ext cx="1500187"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UDP</a:t>
            </a:r>
            <a:endParaRPr lang="ru-RU" dirty="0"/>
          </a:p>
        </p:txBody>
      </p:sp>
      <p:sp>
        <p:nvSpPr>
          <p:cNvPr id="7" name="Прямоугольник 6"/>
          <p:cNvSpPr/>
          <p:nvPr/>
        </p:nvSpPr>
        <p:spPr>
          <a:xfrm>
            <a:off x="3973116" y="3487886"/>
            <a:ext cx="1500187"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IP</a:t>
            </a:r>
            <a:endParaRPr lang="ru-RU" dirty="0"/>
          </a:p>
        </p:txBody>
      </p:sp>
      <p:sp>
        <p:nvSpPr>
          <p:cNvPr id="8" name="Прямоугольник 7"/>
          <p:cNvSpPr/>
          <p:nvPr/>
        </p:nvSpPr>
        <p:spPr>
          <a:xfrm>
            <a:off x="1758553" y="3702199"/>
            <a:ext cx="1500188"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ARP</a:t>
            </a:r>
            <a:endParaRPr lang="ru-RU" dirty="0"/>
          </a:p>
        </p:txBody>
      </p:sp>
      <p:sp>
        <p:nvSpPr>
          <p:cNvPr id="9" name="Прямоугольник 8"/>
          <p:cNvSpPr/>
          <p:nvPr/>
        </p:nvSpPr>
        <p:spPr>
          <a:xfrm>
            <a:off x="3973116" y="4416574"/>
            <a:ext cx="1500187"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ENET</a:t>
            </a:r>
            <a:endParaRPr lang="ru-RU" dirty="0"/>
          </a:p>
        </p:txBody>
      </p:sp>
      <p:cxnSp>
        <p:nvCxnSpPr>
          <p:cNvPr id="11" name="Прямая соединительная линия 10"/>
          <p:cNvCxnSpPr>
            <a:stCxn id="5" idx="2"/>
            <a:endCxn id="7" idx="0"/>
          </p:cNvCxnSpPr>
          <p:nvPr/>
        </p:nvCxnSpPr>
        <p:spPr>
          <a:xfrm rot="16200000" flipH="1">
            <a:off x="4080272" y="2844155"/>
            <a:ext cx="428625" cy="858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6" idx="2"/>
            <a:endCxn id="7" idx="0"/>
          </p:cNvCxnSpPr>
          <p:nvPr/>
        </p:nvCxnSpPr>
        <p:spPr>
          <a:xfrm rot="5400000">
            <a:off x="5152628" y="2630636"/>
            <a:ext cx="428625" cy="128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stCxn id="8" idx="2"/>
            <a:endCxn id="9" idx="0"/>
          </p:cNvCxnSpPr>
          <p:nvPr/>
        </p:nvCxnSpPr>
        <p:spPr>
          <a:xfrm rot="16200000" flipH="1">
            <a:off x="3508771" y="3201343"/>
            <a:ext cx="214313" cy="2216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7" idx="2"/>
            <a:endCxn id="9" idx="0"/>
          </p:cNvCxnSpPr>
          <p:nvPr/>
        </p:nvCxnSpPr>
        <p:spPr>
          <a:xfrm rot="5400000">
            <a:off x="4508897" y="4203055"/>
            <a:ext cx="4286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6200000" flipV="1">
            <a:off x="3580210" y="2309167"/>
            <a:ext cx="285750"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rot="16200000" flipV="1">
            <a:off x="3687366" y="2416324"/>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5400000" flipH="1" flipV="1">
            <a:off x="3794522" y="2309168"/>
            <a:ext cx="285750" cy="214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6200000" flipV="1">
            <a:off x="5866210" y="2309167"/>
            <a:ext cx="285750"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6200000" flipV="1">
            <a:off x="5973366" y="2416324"/>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5400000" flipH="1" flipV="1">
            <a:off x="6080522" y="2309168"/>
            <a:ext cx="285750" cy="214312"/>
          </a:xfrm>
          <a:prstGeom prst="line">
            <a:avLst/>
          </a:prstGeom>
        </p:spPr>
        <p:style>
          <a:lnRef idx="1">
            <a:schemeClr val="accent1"/>
          </a:lnRef>
          <a:fillRef idx="0">
            <a:schemeClr val="accent1"/>
          </a:fillRef>
          <a:effectRef idx="0">
            <a:schemeClr val="accent1"/>
          </a:effectRef>
          <a:fontRef idx="minor">
            <a:schemeClr val="tx1"/>
          </a:fontRef>
        </p:style>
      </p:cxnSp>
      <p:sp>
        <p:nvSpPr>
          <p:cNvPr id="29715" name="TextBox 32"/>
          <p:cNvSpPr txBox="1">
            <a:spLocks noChangeArrowheads="1"/>
          </p:cNvSpPr>
          <p:nvPr/>
        </p:nvSpPr>
        <p:spPr bwMode="auto">
          <a:xfrm>
            <a:off x="5044678" y="1844824"/>
            <a:ext cx="258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a:t>Прикладные процессы</a:t>
            </a:r>
          </a:p>
        </p:txBody>
      </p:sp>
      <p:sp>
        <p:nvSpPr>
          <p:cNvPr id="29716" name="TextBox 33"/>
          <p:cNvSpPr txBox="1">
            <a:spLocks noChangeArrowheads="1"/>
          </p:cNvSpPr>
          <p:nvPr/>
        </p:nvSpPr>
        <p:spPr bwMode="auto">
          <a:xfrm>
            <a:off x="2544366" y="1844824"/>
            <a:ext cx="258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a:t>Прикладные процессы</a:t>
            </a:r>
          </a:p>
        </p:txBody>
      </p:sp>
      <p:cxnSp>
        <p:nvCxnSpPr>
          <p:cNvPr id="36" name="Прямая соединительная линия 35"/>
          <p:cNvCxnSpPr/>
          <p:nvPr/>
        </p:nvCxnSpPr>
        <p:spPr>
          <a:xfrm>
            <a:off x="1329928" y="5345261"/>
            <a:ext cx="6072188" cy="1588"/>
          </a:xfrm>
          <a:prstGeom prst="line">
            <a:avLst/>
          </a:prstGeom>
          <a:ln w="66675"/>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rot="5400000">
            <a:off x="4544615" y="5130949"/>
            <a:ext cx="428625" cy="0"/>
          </a:xfrm>
          <a:prstGeom prst="line">
            <a:avLst/>
          </a:prstGeom>
        </p:spPr>
        <p:style>
          <a:lnRef idx="1">
            <a:schemeClr val="accent1"/>
          </a:lnRef>
          <a:fillRef idx="0">
            <a:schemeClr val="accent1"/>
          </a:fillRef>
          <a:effectRef idx="0">
            <a:schemeClr val="accent1"/>
          </a:effectRef>
          <a:fontRef idx="minor">
            <a:schemeClr val="tx1"/>
          </a:fontRef>
        </p:style>
      </p:cxnSp>
      <p:sp>
        <p:nvSpPr>
          <p:cNvPr id="29719" name="TextBox 41"/>
          <p:cNvSpPr txBox="1">
            <a:spLocks noChangeArrowheads="1"/>
          </p:cNvSpPr>
          <p:nvPr/>
        </p:nvSpPr>
        <p:spPr bwMode="auto">
          <a:xfrm>
            <a:off x="1115616" y="5416699"/>
            <a:ext cx="2519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t>Общая среда </a:t>
            </a:r>
            <a:r>
              <a:rPr lang="en-US"/>
              <a:t>Ethernet</a:t>
            </a:r>
            <a:endParaRPr lang="ru-RU"/>
          </a:p>
        </p:txBody>
      </p:sp>
    </p:spTree>
    <p:extLst>
      <p:ext uri="{BB962C8B-B14F-4D97-AF65-F5344CB8AC3E}">
        <p14:creationId xmlns:p14="http://schemas.microsoft.com/office/powerpoint/2010/main" val="2080781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3" name="Заголовок 2"/>
          <p:cNvSpPr>
            <a:spLocks noGrp="1"/>
          </p:cNvSpPr>
          <p:nvPr>
            <p:ph type="ctrTitle"/>
          </p:nvPr>
        </p:nvSpPr>
        <p:spPr/>
        <p:txBody>
          <a:bodyPr/>
          <a:lstStyle/>
          <a:p>
            <a:r>
              <a:rPr lang="ru-RU" dirty="0">
                <a:latin typeface="Times New Roman" pitchFamily="18" charset="0"/>
                <a:cs typeface="Times New Roman" pitchFamily="18" charset="0"/>
              </a:rPr>
              <a:t>Межсетевой протокол IP</a:t>
            </a:r>
            <a:endParaRPr lang="ru-RU" dirty="0"/>
          </a:p>
        </p:txBody>
      </p:sp>
    </p:spTree>
    <p:extLst>
      <p:ext uri="{BB962C8B-B14F-4D97-AF65-F5344CB8AC3E}">
        <p14:creationId xmlns:p14="http://schemas.microsoft.com/office/powerpoint/2010/main" val="55065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ru-RU" dirty="0" smtClean="0">
                <a:latin typeface="Times New Roman" pitchFamily="18" charset="0"/>
                <a:cs typeface="Times New Roman" pitchFamily="18" charset="0"/>
              </a:rPr>
              <a:t>Межсетевой протокол IP</a:t>
            </a:r>
          </a:p>
        </p:txBody>
      </p:sp>
      <p:sp>
        <p:nvSpPr>
          <p:cNvPr id="25603" name="Text Box 3"/>
          <p:cNvSpPr txBox="1">
            <a:spLocks noChangeArrowheads="1"/>
          </p:cNvSpPr>
          <p:nvPr/>
        </p:nvSpPr>
        <p:spPr bwMode="auto">
          <a:xfrm>
            <a:off x="914400" y="1981200"/>
            <a:ext cx="7620000" cy="3416300"/>
          </a:xfrm>
          <a:prstGeom prst="rect">
            <a:avLst/>
          </a:prstGeom>
          <a:noFill/>
          <a:ln w="9525">
            <a:noFill/>
            <a:miter lim="800000"/>
            <a:headEnd/>
            <a:tailEnd/>
          </a:ln>
        </p:spPr>
        <p:txBody>
          <a:bodyPr>
            <a:spAutoFit/>
          </a:bodyPr>
          <a:lstStyle/>
          <a:p>
            <a:pPr marL="342900" indent="-342900">
              <a:spcBef>
                <a:spcPct val="50000"/>
              </a:spcBef>
              <a:buFont typeface="Arial" pitchFamily="34" charset="0"/>
              <a:buChar char="•"/>
            </a:pPr>
            <a:r>
              <a:rPr lang="ru-RU" sz="2400" dirty="0">
                <a:latin typeface="Times New Roman" pitchFamily="18" charset="0"/>
              </a:rPr>
              <a:t>Межсетевой протокол (</a:t>
            </a:r>
            <a:r>
              <a:rPr lang="ru-RU" sz="2400" dirty="0" err="1">
                <a:latin typeface="Times New Roman" pitchFamily="18" charset="0"/>
              </a:rPr>
              <a:t>Internet</a:t>
            </a:r>
            <a:r>
              <a:rPr lang="ru-RU" sz="2400" dirty="0">
                <a:latin typeface="Times New Roman" pitchFamily="18" charset="0"/>
              </a:rPr>
              <a:t> </a:t>
            </a:r>
            <a:r>
              <a:rPr lang="ru-RU" sz="2400" dirty="0" err="1">
                <a:latin typeface="Times New Roman" pitchFamily="18" charset="0"/>
              </a:rPr>
              <a:t>pr</a:t>
            </a:r>
            <a:r>
              <a:rPr lang="en-US" sz="2400" dirty="0">
                <a:latin typeface="Times New Roman" pitchFamily="18" charset="0"/>
              </a:rPr>
              <a:t>o</a:t>
            </a:r>
            <a:r>
              <a:rPr lang="ru-RU" sz="2400" dirty="0" err="1">
                <a:latin typeface="Times New Roman" pitchFamily="18" charset="0"/>
              </a:rPr>
              <a:t>tocol</a:t>
            </a:r>
            <a:r>
              <a:rPr lang="ru-RU" sz="2400" dirty="0">
                <a:latin typeface="Times New Roman" pitchFamily="18" charset="0"/>
              </a:rPr>
              <a:t>, IP) предназначен для связи сетей передачи данных, использующих коммутацию пакетов.</a:t>
            </a:r>
          </a:p>
          <a:p>
            <a:pPr marL="342900" indent="-342900">
              <a:spcBef>
                <a:spcPct val="50000"/>
              </a:spcBef>
              <a:buFont typeface="Arial" pitchFamily="34" charset="0"/>
              <a:buChar char="•"/>
            </a:pPr>
            <a:r>
              <a:rPr lang="ru-RU" sz="2400" dirty="0" smtClean="0">
                <a:latin typeface="Times New Roman" pitchFamily="18" charset="0"/>
              </a:rPr>
              <a:t>Данный </a:t>
            </a:r>
            <a:r>
              <a:rPr lang="ru-RU" sz="2400" dirty="0">
                <a:latin typeface="Times New Roman" pitchFamily="18" charset="0"/>
              </a:rPr>
              <a:t>протокол предоставляет услуги без установления связи между источником и получателем. (протокол не отвечает за установление соединений в сети)</a:t>
            </a:r>
          </a:p>
          <a:p>
            <a:pPr>
              <a:spcBef>
                <a:spcPct val="50000"/>
              </a:spcBef>
            </a:pPr>
            <a:endParaRPr lang="ru-RU" sz="2400" dirty="0">
              <a:latin typeface="Times New Roman" pitchFamily="18" charset="0"/>
            </a:endParaRPr>
          </a:p>
        </p:txBody>
      </p:sp>
    </p:spTree>
    <p:extLst>
      <p:ext uri="{BB962C8B-B14F-4D97-AF65-F5344CB8AC3E}">
        <p14:creationId xmlns:p14="http://schemas.microsoft.com/office/powerpoint/2010/main" val="3302651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ru-RU" smtClean="0">
                <a:latin typeface="Times New Roman" pitchFamily="18" charset="0"/>
                <a:cs typeface="Times New Roman" pitchFamily="18" charset="0"/>
              </a:rPr>
              <a:t>Межсетевой протокол IP</a:t>
            </a:r>
          </a:p>
        </p:txBody>
      </p:sp>
      <p:sp>
        <p:nvSpPr>
          <p:cNvPr id="26627" name="Text Box 3"/>
          <p:cNvSpPr txBox="1">
            <a:spLocks noChangeArrowheads="1"/>
          </p:cNvSpPr>
          <p:nvPr/>
        </p:nvSpPr>
        <p:spPr bwMode="auto">
          <a:xfrm>
            <a:off x="914400" y="1981200"/>
            <a:ext cx="7620000" cy="3600450"/>
          </a:xfrm>
          <a:prstGeom prst="rect">
            <a:avLst/>
          </a:prstGeom>
          <a:noFill/>
          <a:ln w="9525">
            <a:noFill/>
            <a:miter lim="800000"/>
            <a:headEnd/>
            <a:tailEnd/>
          </a:ln>
        </p:spPr>
        <p:txBody>
          <a:bodyPr>
            <a:spAutoFit/>
          </a:bodyPr>
          <a:lstStyle/>
          <a:p>
            <a:pPr>
              <a:spcBef>
                <a:spcPct val="50000"/>
              </a:spcBef>
              <a:buFont typeface="Arial" charset="0"/>
              <a:buChar char="•"/>
            </a:pPr>
            <a:r>
              <a:rPr lang="ru-RU" sz="2400" dirty="0">
                <a:latin typeface="Times New Roman" pitchFamily="18" charset="0"/>
              </a:rPr>
              <a:t>Определяет форму передачи информации по </a:t>
            </a:r>
            <a:r>
              <a:rPr lang="en-US" sz="2400" dirty="0">
                <a:latin typeface="Times New Roman" pitchFamily="18" charset="0"/>
              </a:rPr>
              <a:t>IP</a:t>
            </a:r>
            <a:r>
              <a:rPr lang="ru-RU" sz="2400" dirty="0">
                <a:latin typeface="Times New Roman" pitchFamily="18" charset="0"/>
              </a:rPr>
              <a:t> сети;</a:t>
            </a:r>
          </a:p>
          <a:p>
            <a:pPr>
              <a:spcBef>
                <a:spcPct val="50000"/>
              </a:spcBef>
              <a:buFont typeface="Arial" charset="0"/>
              <a:buChar char="•"/>
            </a:pPr>
            <a:r>
              <a:rPr lang="ru-RU" sz="2400" dirty="0">
                <a:latin typeface="Times New Roman" pitchFamily="18" charset="0"/>
              </a:rPr>
              <a:t>Устанавливает принципы адресации в глобальной сети;</a:t>
            </a:r>
          </a:p>
          <a:p>
            <a:pPr>
              <a:spcBef>
                <a:spcPct val="50000"/>
              </a:spcBef>
              <a:buFont typeface="Arial" charset="0"/>
              <a:buChar char="•"/>
            </a:pPr>
            <a:r>
              <a:rPr lang="ru-RU" sz="2400" dirty="0">
                <a:latin typeface="Times New Roman" pitchFamily="18" charset="0"/>
              </a:rPr>
              <a:t>Определяет принципы маршрутизации </a:t>
            </a:r>
            <a:r>
              <a:rPr lang="en-US" sz="2400" dirty="0">
                <a:latin typeface="Times New Roman" pitchFamily="18" charset="0"/>
              </a:rPr>
              <a:t>IP</a:t>
            </a:r>
            <a:r>
              <a:rPr lang="ru-RU" sz="2400" dirty="0">
                <a:latin typeface="Times New Roman" pitchFamily="18" charset="0"/>
              </a:rPr>
              <a:t> пакетов.</a:t>
            </a:r>
          </a:p>
          <a:p>
            <a:pPr>
              <a:spcBef>
                <a:spcPct val="50000"/>
              </a:spcBef>
              <a:buFont typeface="Arial" charset="0"/>
              <a:buChar char="•"/>
            </a:pPr>
            <a:endParaRPr lang="ru-RU" sz="2400" dirty="0">
              <a:latin typeface="Times New Roman" pitchFamily="18" charset="0"/>
            </a:endParaRPr>
          </a:p>
          <a:p>
            <a:pPr>
              <a:spcBef>
                <a:spcPct val="50000"/>
              </a:spcBef>
            </a:pPr>
            <a:r>
              <a:rPr lang="en-US" sz="2400" dirty="0">
                <a:latin typeface="Times New Roman" pitchFamily="18" charset="0"/>
              </a:rPr>
              <a:t>IP </a:t>
            </a:r>
            <a:r>
              <a:rPr lang="ru-RU" sz="2400" dirty="0">
                <a:latin typeface="Times New Roman" pitchFamily="18" charset="0"/>
              </a:rPr>
              <a:t>среда – переносит </a:t>
            </a:r>
            <a:r>
              <a:rPr lang="en-US" sz="2400" dirty="0">
                <a:latin typeface="Times New Roman" pitchFamily="18" charset="0"/>
              </a:rPr>
              <a:t>IP</a:t>
            </a:r>
            <a:r>
              <a:rPr lang="ru-RU" sz="2400" dirty="0">
                <a:latin typeface="Times New Roman" pitchFamily="18" charset="0"/>
              </a:rPr>
              <a:t> пакеты к узлу, </a:t>
            </a:r>
            <a:r>
              <a:rPr lang="en-US" sz="2400" dirty="0">
                <a:latin typeface="Times New Roman" pitchFamily="18" charset="0"/>
              </a:rPr>
              <a:t>IP</a:t>
            </a:r>
            <a:r>
              <a:rPr lang="ru-RU" sz="2400" dirty="0">
                <a:latin typeface="Times New Roman" pitchFamily="18" charset="0"/>
              </a:rPr>
              <a:t> адрес которого указан в графе получателя.</a:t>
            </a:r>
          </a:p>
          <a:p>
            <a:pPr>
              <a:spcBef>
                <a:spcPct val="50000"/>
              </a:spcBef>
            </a:pPr>
            <a:endParaRPr lang="ru-RU" sz="2400" dirty="0">
              <a:latin typeface="Times New Roman" pitchFamily="18" charset="0"/>
            </a:endParaRPr>
          </a:p>
        </p:txBody>
      </p:sp>
    </p:spTree>
    <p:extLst>
      <p:ext uri="{BB962C8B-B14F-4D97-AF65-F5344CB8AC3E}">
        <p14:creationId xmlns:p14="http://schemas.microsoft.com/office/powerpoint/2010/main" val="995865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ru-RU" dirty="0" smtClean="0"/>
              <a:t>Коммутация каналов</a:t>
            </a:r>
          </a:p>
        </p:txBody>
      </p:sp>
      <p:pic>
        <p:nvPicPr>
          <p:cNvPr id="18435" name="Picture 6"/>
          <p:cNvPicPr>
            <a:picLocks noGrp="1" noChangeAspect="1" noChangeArrowheads="1"/>
          </p:cNvPicPr>
          <p:nvPr>
            <p:ph sz="quarter" idx="1"/>
          </p:nvPr>
        </p:nvPicPr>
        <p:blipFill>
          <a:blip r:embed="rId3"/>
          <a:stretch>
            <a:fillRect/>
          </a:stretch>
        </p:blipFill>
        <p:spPr>
          <a:xfrm>
            <a:off x="2095500" y="2219325"/>
            <a:ext cx="5410200" cy="3028950"/>
          </a:xfrm>
          <a:noFill/>
        </p:spPr>
      </p:pic>
      <p:sp>
        <p:nvSpPr>
          <p:cNvPr id="4" name="TextBox 3"/>
          <p:cNvSpPr txBox="1"/>
          <p:nvPr/>
        </p:nvSpPr>
        <p:spPr>
          <a:xfrm>
            <a:off x="1660433" y="1412776"/>
            <a:ext cx="1560042" cy="369332"/>
          </a:xfrm>
          <a:prstGeom prst="rect">
            <a:avLst/>
          </a:prstGeom>
          <a:noFill/>
        </p:spPr>
        <p:txBody>
          <a:bodyPr wrap="none" rtlCol="0">
            <a:spAutoFit/>
          </a:bodyPr>
          <a:lstStyle/>
          <a:p>
            <a:r>
              <a:rPr lang="ru-RU" dirty="0" smtClean="0"/>
              <a:t>Отправитель</a:t>
            </a:r>
            <a:endParaRPr lang="ru-RU" dirty="0"/>
          </a:p>
        </p:txBody>
      </p:sp>
      <p:sp>
        <p:nvSpPr>
          <p:cNvPr id="5" name="TextBox 4"/>
          <p:cNvSpPr txBox="1"/>
          <p:nvPr/>
        </p:nvSpPr>
        <p:spPr>
          <a:xfrm>
            <a:off x="6715222" y="3729038"/>
            <a:ext cx="1428596" cy="369332"/>
          </a:xfrm>
          <a:prstGeom prst="rect">
            <a:avLst/>
          </a:prstGeom>
          <a:noFill/>
        </p:spPr>
        <p:txBody>
          <a:bodyPr wrap="none" rtlCol="0">
            <a:spAutoFit/>
          </a:bodyPr>
          <a:lstStyle/>
          <a:p>
            <a:r>
              <a:rPr lang="ru-RU" dirty="0" smtClean="0"/>
              <a:t>Получатель</a:t>
            </a:r>
            <a:endParaRPr lang="ru-RU" dirty="0"/>
          </a:p>
        </p:txBody>
      </p:sp>
      <p:sp>
        <p:nvSpPr>
          <p:cNvPr id="6" name="TextBox 5"/>
          <p:cNvSpPr txBox="1"/>
          <p:nvPr/>
        </p:nvSpPr>
        <p:spPr>
          <a:xfrm>
            <a:off x="142844" y="5357826"/>
            <a:ext cx="4000528" cy="1200329"/>
          </a:xfrm>
          <a:prstGeom prst="rect">
            <a:avLst/>
          </a:prstGeom>
          <a:noFill/>
        </p:spPr>
        <p:txBody>
          <a:bodyPr wrap="square" rtlCol="0">
            <a:spAutoFit/>
          </a:bodyPr>
          <a:lstStyle/>
          <a:p>
            <a:r>
              <a:rPr lang="ru-RU" dirty="0" smtClean="0"/>
              <a:t>Действия для передачи сообщения:</a:t>
            </a:r>
          </a:p>
          <a:p>
            <a:pPr marL="342900" indent="-342900">
              <a:buAutoNum type="arabicParenR"/>
            </a:pPr>
            <a:r>
              <a:rPr lang="ru-RU" dirty="0" smtClean="0"/>
              <a:t>Установить канал</a:t>
            </a:r>
          </a:p>
          <a:p>
            <a:pPr marL="342900" indent="-342900">
              <a:buAutoNum type="arabicParenR"/>
            </a:pPr>
            <a:r>
              <a:rPr lang="ru-RU" dirty="0" smtClean="0"/>
              <a:t>Передать сообщение</a:t>
            </a:r>
          </a:p>
          <a:p>
            <a:pPr marL="342900" indent="-342900">
              <a:buAutoNum type="arabicParenR"/>
            </a:pPr>
            <a:r>
              <a:rPr lang="ru-RU" dirty="0" smtClean="0"/>
              <a:t>Разрушить канал</a:t>
            </a:r>
            <a:endParaRPr lang="ru-RU" dirty="0"/>
          </a:p>
        </p:txBody>
      </p:sp>
      <p:cxnSp>
        <p:nvCxnSpPr>
          <p:cNvPr id="8" name="Прямая соединительная линия 7"/>
          <p:cNvCxnSpPr/>
          <p:nvPr/>
        </p:nvCxnSpPr>
        <p:spPr>
          <a:xfrm rot="16200000" flipH="1">
            <a:off x="3378981" y="3095618"/>
            <a:ext cx="647706" cy="619134"/>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4429124" y="4000504"/>
            <a:ext cx="1071570" cy="571504"/>
          </a:xfrm>
          <a:prstGeom prst="line">
            <a:avLst/>
          </a:prstGeom>
          <a:ln w="76200" cap="rnd"/>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891226" y="4686312"/>
            <a:ext cx="535781" cy="152400"/>
          </a:xfrm>
          <a:prstGeom prst="line">
            <a:avLst/>
          </a:prstGeom>
          <a:ln w="76200" cap="rnd"/>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eaLnBrk="1" fontAlgn="auto" hangingPunct="1">
              <a:spcAft>
                <a:spcPts val="0"/>
              </a:spcAft>
              <a:defRPr/>
            </a:pPr>
            <a:r>
              <a:rPr lang="ru-RU" smtClean="0">
                <a:latin typeface="Times New Roman" pitchFamily="18" charset="0"/>
                <a:cs typeface="Times New Roman" pitchFamily="18" charset="0"/>
              </a:rPr>
              <a:t>Межсетевой протокол IP</a:t>
            </a:r>
            <a:endParaRPr lang="ru-RU" smtClean="0"/>
          </a:p>
        </p:txBody>
      </p:sp>
      <p:sp>
        <p:nvSpPr>
          <p:cNvPr id="27651" name="Text Box 3"/>
          <p:cNvSpPr txBox="1">
            <a:spLocks noChangeArrowheads="1"/>
          </p:cNvSpPr>
          <p:nvPr/>
        </p:nvSpPr>
        <p:spPr bwMode="auto">
          <a:xfrm>
            <a:off x="914400" y="1981200"/>
            <a:ext cx="7620000" cy="4154488"/>
          </a:xfrm>
          <a:prstGeom prst="rect">
            <a:avLst/>
          </a:prstGeom>
          <a:noFill/>
          <a:ln w="9525">
            <a:noFill/>
            <a:miter lim="800000"/>
            <a:headEnd/>
            <a:tailEnd/>
          </a:ln>
        </p:spPr>
        <p:txBody>
          <a:bodyPr>
            <a:spAutoFit/>
          </a:bodyPr>
          <a:lstStyle/>
          <a:p>
            <a:pPr marL="342900" indent="-342900">
              <a:spcBef>
                <a:spcPct val="50000"/>
              </a:spcBef>
              <a:buFont typeface="Arial" pitchFamily="34" charset="0"/>
              <a:buChar char="•"/>
            </a:pPr>
            <a:r>
              <a:rPr lang="ru-RU" sz="2400" dirty="0">
                <a:latin typeface="Times New Roman" pitchFamily="18" charset="0"/>
              </a:rPr>
              <a:t>Среда </a:t>
            </a:r>
            <a:r>
              <a:rPr lang="en-US" sz="2400" dirty="0">
                <a:latin typeface="Times New Roman" pitchFamily="18" charset="0"/>
              </a:rPr>
              <a:t>IP</a:t>
            </a:r>
            <a:r>
              <a:rPr lang="ru-RU" sz="2400" dirty="0">
                <a:latin typeface="Times New Roman" pitchFamily="18" charset="0"/>
              </a:rPr>
              <a:t> – ненадежная транспортная среда.</a:t>
            </a:r>
          </a:p>
          <a:p>
            <a:pPr marL="342900" indent="-342900">
              <a:spcBef>
                <a:spcPct val="50000"/>
              </a:spcBef>
              <a:buFont typeface="Arial" pitchFamily="34" charset="0"/>
              <a:buChar char="•"/>
            </a:pPr>
            <a:r>
              <a:rPr lang="ru-RU" sz="2400" dirty="0">
                <a:latin typeface="Times New Roman" pitchFamily="18" charset="0"/>
              </a:rPr>
              <a:t>Нет гарантий того, что </a:t>
            </a:r>
            <a:r>
              <a:rPr lang="en-US" sz="2400" dirty="0">
                <a:latin typeface="Times New Roman" pitchFamily="18" charset="0"/>
              </a:rPr>
              <a:t>IP</a:t>
            </a:r>
            <a:r>
              <a:rPr lang="ru-RU" sz="2400" dirty="0">
                <a:latin typeface="Times New Roman" pitchFamily="18" charset="0"/>
              </a:rPr>
              <a:t> пакет достигнет получателя;</a:t>
            </a:r>
          </a:p>
          <a:p>
            <a:pPr marL="342900" indent="-342900">
              <a:spcBef>
                <a:spcPct val="50000"/>
              </a:spcBef>
              <a:buFont typeface="Arial" pitchFamily="34" charset="0"/>
              <a:buChar char="•"/>
            </a:pPr>
            <a:r>
              <a:rPr lang="ru-RU" sz="2400" dirty="0">
                <a:latin typeface="Times New Roman" pitchFamily="18" charset="0"/>
              </a:rPr>
              <a:t>Заранее неизвестно с какой задержкой пакет будет доставлен</a:t>
            </a:r>
          </a:p>
          <a:p>
            <a:pPr marL="342900" indent="-342900">
              <a:spcBef>
                <a:spcPct val="50000"/>
              </a:spcBef>
              <a:buFont typeface="Arial" pitchFamily="34" charset="0"/>
              <a:buChar char="•"/>
            </a:pPr>
            <a:r>
              <a:rPr lang="ru-RU" sz="2400" dirty="0">
                <a:latin typeface="Times New Roman" pitchFamily="18" charset="0"/>
              </a:rPr>
              <a:t>Порядок передачи пакетов может измениться</a:t>
            </a:r>
          </a:p>
          <a:p>
            <a:pPr>
              <a:spcBef>
                <a:spcPct val="50000"/>
              </a:spcBef>
            </a:pPr>
            <a:endParaRPr lang="ru-RU" sz="2400" dirty="0">
              <a:latin typeface="Times New Roman" pitchFamily="18" charset="0"/>
            </a:endParaRPr>
          </a:p>
          <a:p>
            <a:pPr>
              <a:spcBef>
                <a:spcPct val="50000"/>
              </a:spcBef>
            </a:pPr>
            <a:endParaRPr lang="ru-RU" sz="2400" dirty="0">
              <a:latin typeface="Times New Roman" pitchFamily="18" charset="0"/>
            </a:endParaRPr>
          </a:p>
          <a:p>
            <a:pPr>
              <a:spcBef>
                <a:spcPct val="50000"/>
              </a:spcBef>
            </a:pPr>
            <a:endParaRPr lang="ru-RU" sz="2400" dirty="0">
              <a:latin typeface="Times New Roman" pitchFamily="18" charset="0"/>
            </a:endParaRPr>
          </a:p>
        </p:txBody>
      </p:sp>
    </p:spTree>
    <p:extLst>
      <p:ext uri="{BB962C8B-B14F-4D97-AF65-F5344CB8AC3E}">
        <p14:creationId xmlns:p14="http://schemas.microsoft.com/office/powerpoint/2010/main" val="2772828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ru-RU" smtClean="0">
                <a:latin typeface="Times New Roman" pitchFamily="18" charset="0"/>
                <a:cs typeface="Times New Roman" pitchFamily="18" charset="0"/>
              </a:rPr>
              <a:t>Межсетевой протокол IP</a:t>
            </a:r>
          </a:p>
        </p:txBody>
      </p:sp>
      <p:sp>
        <p:nvSpPr>
          <p:cNvPr id="28675" name="Text Box 3"/>
          <p:cNvSpPr txBox="1">
            <a:spLocks noChangeArrowheads="1"/>
          </p:cNvSpPr>
          <p:nvPr/>
        </p:nvSpPr>
        <p:spPr bwMode="auto">
          <a:xfrm>
            <a:off x="914400" y="1981200"/>
            <a:ext cx="7620000" cy="3231654"/>
          </a:xfrm>
          <a:prstGeom prst="rect">
            <a:avLst/>
          </a:prstGeom>
          <a:noFill/>
          <a:ln w="9525">
            <a:noFill/>
            <a:miter lim="800000"/>
            <a:headEnd/>
            <a:tailEnd/>
          </a:ln>
        </p:spPr>
        <p:txBody>
          <a:bodyPr>
            <a:spAutoFit/>
          </a:bodyPr>
          <a:lstStyle/>
          <a:p>
            <a:pPr>
              <a:spcBef>
                <a:spcPct val="50000"/>
              </a:spcBef>
            </a:pPr>
            <a:r>
              <a:rPr lang="ru-RU" sz="2400" dirty="0">
                <a:latin typeface="Times New Roman" pitchFamily="18" charset="0"/>
              </a:rPr>
              <a:t>Все задачи, относительно:</a:t>
            </a:r>
          </a:p>
          <a:p>
            <a:pPr>
              <a:spcBef>
                <a:spcPct val="50000"/>
              </a:spcBef>
              <a:buFont typeface="Arial" charset="0"/>
              <a:buChar char="•"/>
            </a:pPr>
            <a:r>
              <a:rPr lang="ru-RU" sz="2400" dirty="0">
                <a:latin typeface="Times New Roman" pitchFamily="18" charset="0"/>
              </a:rPr>
              <a:t>надежности; </a:t>
            </a:r>
          </a:p>
          <a:p>
            <a:pPr>
              <a:spcBef>
                <a:spcPct val="50000"/>
              </a:spcBef>
              <a:buFont typeface="Arial" charset="0"/>
              <a:buChar char="•"/>
            </a:pPr>
            <a:r>
              <a:rPr lang="ru-RU" sz="2400" dirty="0">
                <a:latin typeface="Times New Roman" pitchFamily="18" charset="0"/>
              </a:rPr>
              <a:t>шифрования;</a:t>
            </a:r>
            <a:endParaRPr lang="en-US" sz="2400" dirty="0">
              <a:latin typeface="Times New Roman" pitchFamily="18" charset="0"/>
            </a:endParaRPr>
          </a:p>
          <a:p>
            <a:pPr>
              <a:spcBef>
                <a:spcPct val="50000"/>
              </a:spcBef>
              <a:buFont typeface="Arial" charset="0"/>
              <a:buChar char="•"/>
            </a:pPr>
            <a:r>
              <a:rPr lang="ru-RU" sz="2400" dirty="0">
                <a:latin typeface="Times New Roman" pitchFamily="18" charset="0"/>
              </a:rPr>
              <a:t>мультиплексирования </a:t>
            </a:r>
            <a:r>
              <a:rPr lang="ru-RU" sz="2400" dirty="0" smtClean="0">
                <a:latin typeface="Times New Roman" pitchFamily="18" charset="0"/>
              </a:rPr>
              <a:t>потоков </a:t>
            </a:r>
            <a:endParaRPr lang="en-US" sz="2400" dirty="0" smtClean="0">
              <a:latin typeface="Times New Roman" pitchFamily="18" charset="0"/>
            </a:endParaRPr>
          </a:p>
          <a:p>
            <a:pPr>
              <a:spcBef>
                <a:spcPct val="50000"/>
              </a:spcBef>
              <a:buFont typeface="Arial" charset="0"/>
              <a:buChar char="•"/>
            </a:pPr>
            <a:r>
              <a:rPr lang="ru-RU" sz="2400" dirty="0" smtClean="0">
                <a:latin typeface="Times New Roman" pitchFamily="18" charset="0"/>
              </a:rPr>
              <a:t>идентификации приложений </a:t>
            </a:r>
          </a:p>
          <a:p>
            <a:pPr>
              <a:spcBef>
                <a:spcPct val="50000"/>
              </a:spcBef>
            </a:pPr>
            <a:r>
              <a:rPr lang="ru-RU" sz="2400" dirty="0" smtClean="0">
                <a:latin typeface="Times New Roman" pitchFamily="18" charset="0"/>
              </a:rPr>
              <a:t>реализуются </a:t>
            </a:r>
            <a:r>
              <a:rPr lang="ru-RU" sz="2400" dirty="0">
                <a:latin typeface="Times New Roman" pitchFamily="18" charset="0"/>
              </a:rPr>
              <a:t>выше стоящими протоколами</a:t>
            </a:r>
          </a:p>
        </p:txBody>
      </p:sp>
    </p:spTree>
    <p:extLst>
      <p:ext uri="{BB962C8B-B14F-4D97-AF65-F5344CB8AC3E}">
        <p14:creationId xmlns:p14="http://schemas.microsoft.com/office/powerpoint/2010/main" val="3159218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ru-RU" smtClean="0">
                <a:latin typeface="Times New Roman" pitchFamily="18" charset="0"/>
              </a:rPr>
              <a:t>Формат пакета </a:t>
            </a:r>
            <a:r>
              <a:rPr lang="en-US" smtClean="0">
                <a:latin typeface="Times New Roman" pitchFamily="18" charset="0"/>
              </a:rPr>
              <a:t>IP</a:t>
            </a:r>
            <a:r>
              <a:rPr lang="ru-RU" smtClean="0">
                <a:latin typeface="Times New Roman" pitchFamily="18" charset="0"/>
              </a:rPr>
              <a:t> </a:t>
            </a:r>
            <a:r>
              <a:rPr lang="en-US" smtClean="0">
                <a:latin typeface="Times New Roman" pitchFamily="18" charset="0"/>
              </a:rPr>
              <a:t>v.4</a:t>
            </a:r>
            <a:endParaRPr lang="ru-RU" smtClean="0">
              <a:latin typeface="Times New Roman" pitchFamily="18" charset="0"/>
            </a:endParaRPr>
          </a:p>
        </p:txBody>
      </p:sp>
      <p:graphicFrame>
        <p:nvGraphicFramePr>
          <p:cNvPr id="1026" name="Object 3"/>
          <p:cNvGraphicFramePr>
            <a:graphicFrameLocks noChangeAspect="1"/>
          </p:cNvGraphicFramePr>
          <p:nvPr>
            <p:extLst>
              <p:ext uri="{D42A27DB-BD31-4B8C-83A1-F6EECF244321}">
                <p14:modId xmlns:p14="http://schemas.microsoft.com/office/powerpoint/2010/main" val="1492910696"/>
              </p:ext>
            </p:extLst>
          </p:nvPr>
        </p:nvGraphicFramePr>
        <p:xfrm>
          <a:off x="692224" y="1849983"/>
          <a:ext cx="7696200" cy="3451225"/>
        </p:xfrm>
        <a:graphic>
          <a:graphicData uri="http://schemas.openxmlformats.org/presentationml/2006/ole">
            <mc:AlternateContent xmlns:mc="http://schemas.openxmlformats.org/markup-compatibility/2006">
              <mc:Choice xmlns:v="urn:schemas-microsoft-com:vml" Requires="v">
                <p:oleObj spid="_x0000_s118809" name="Точечный рисунок" r:id="rId3" imgW="5439534" imgH="2438095" progId="Paint.Picture">
                  <p:embed/>
                </p:oleObj>
              </mc:Choice>
              <mc:Fallback>
                <p:oleObj name="Точечный рисунок" r:id="rId3" imgW="5439534" imgH="243809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224" y="1849983"/>
                        <a:ext cx="7696200"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11526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152400"/>
            <a:ext cx="8162925" cy="762000"/>
          </a:xfrm>
        </p:spPr>
        <p:txBody>
          <a:bodyPr/>
          <a:lstStyle/>
          <a:p>
            <a:pPr eaLnBrk="1" hangingPunct="1"/>
            <a:r>
              <a:rPr lang="ru-RU" smtClean="0">
                <a:latin typeface="Times New Roman" pitchFamily="18" charset="0"/>
              </a:rPr>
              <a:t>Формат пакета </a:t>
            </a:r>
            <a:r>
              <a:rPr lang="en-US" smtClean="0">
                <a:latin typeface="Times New Roman" pitchFamily="18" charset="0"/>
              </a:rPr>
              <a:t>IP</a:t>
            </a:r>
            <a:r>
              <a:rPr lang="ru-RU" smtClean="0">
                <a:latin typeface="Times New Roman" pitchFamily="18" charset="0"/>
              </a:rPr>
              <a:t> (продолжение)</a:t>
            </a:r>
          </a:p>
        </p:txBody>
      </p:sp>
      <p:sp>
        <p:nvSpPr>
          <p:cNvPr id="17411" name="Text Box 3"/>
          <p:cNvSpPr txBox="1">
            <a:spLocks noChangeArrowheads="1"/>
          </p:cNvSpPr>
          <p:nvPr/>
        </p:nvSpPr>
        <p:spPr bwMode="auto">
          <a:xfrm>
            <a:off x="914400" y="1411288"/>
            <a:ext cx="7924800"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ru-RU" sz="1400" b="1" dirty="0">
                <a:latin typeface="Times New Roman" pitchFamily="18" charset="0"/>
              </a:rPr>
              <a:t>VERS - содержит номер версии протокола IP. </a:t>
            </a:r>
          </a:p>
          <a:p>
            <a:pPr eaLnBrk="1" hangingPunct="1">
              <a:spcBef>
                <a:spcPct val="50000"/>
              </a:spcBef>
              <a:buFontTx/>
              <a:buChar char="•"/>
            </a:pPr>
            <a:r>
              <a:rPr lang="ru-RU" sz="1400" b="1" dirty="0">
                <a:latin typeface="Times New Roman" pitchFamily="18" charset="0"/>
              </a:rPr>
              <a:t>HLEN - длина заголовка пакета. Обычно имеет значение 20. </a:t>
            </a:r>
          </a:p>
          <a:p>
            <a:pPr eaLnBrk="1" hangingPunct="1">
              <a:spcBef>
                <a:spcPct val="50000"/>
              </a:spcBef>
              <a:buFontTx/>
              <a:buChar char="•"/>
            </a:pPr>
            <a:r>
              <a:rPr lang="ru-RU" sz="1400" b="1" dirty="0">
                <a:latin typeface="Times New Roman" pitchFamily="18" charset="0"/>
              </a:rPr>
              <a:t>Тип службы. Используется для установления приоритета при доставке данного пакета.</a:t>
            </a:r>
          </a:p>
          <a:p>
            <a:pPr eaLnBrk="1" hangingPunct="1">
              <a:spcBef>
                <a:spcPct val="50000"/>
              </a:spcBef>
              <a:buFontTx/>
              <a:buChar char="•"/>
            </a:pPr>
            <a:r>
              <a:rPr lang="ru-RU" sz="1400" b="1" dirty="0">
                <a:latin typeface="Times New Roman" pitchFamily="18" charset="0"/>
              </a:rPr>
              <a:t>Общая длина - длина </a:t>
            </a:r>
            <a:r>
              <a:rPr lang="ru-RU" sz="1400" b="1" dirty="0" err="1">
                <a:latin typeface="Times New Roman" pitchFamily="18" charset="0"/>
              </a:rPr>
              <a:t>датаграммы</a:t>
            </a:r>
            <a:r>
              <a:rPr lang="ru-RU" sz="1400" b="1" dirty="0">
                <a:latin typeface="Times New Roman" pitchFamily="18" charset="0"/>
              </a:rPr>
              <a:t> в байтах, один пакет может содержать до 65535 байт данных. </a:t>
            </a:r>
          </a:p>
          <a:p>
            <a:pPr eaLnBrk="1" hangingPunct="1">
              <a:spcBef>
                <a:spcPct val="50000"/>
              </a:spcBef>
              <a:buFontTx/>
              <a:buChar char="•"/>
            </a:pPr>
            <a:r>
              <a:rPr lang="ru-RU" sz="1400" b="1" dirty="0">
                <a:latin typeface="Times New Roman" pitchFamily="18" charset="0"/>
              </a:rPr>
              <a:t>Поле идентификации используется при фрагментации пакета. Все образовавшиеся при фрагментации пакеты должны иметь в этом поле одно и тоже значение. </a:t>
            </a:r>
          </a:p>
          <a:p>
            <a:pPr eaLnBrk="1" hangingPunct="1">
              <a:spcBef>
                <a:spcPct val="50000"/>
              </a:spcBef>
              <a:buFontTx/>
              <a:buChar char="•"/>
            </a:pPr>
            <a:r>
              <a:rPr lang="ru-RU" sz="1400" b="1" dirty="0">
                <a:latin typeface="Times New Roman" pitchFamily="18" charset="0"/>
              </a:rPr>
              <a:t>Флаги - поле содержит три бита, из которых используются только 2. Один из этих битов является признаком того, что данный пакет можно фрагментировать. Другой указывает на то, что этот пакет является составляющей частью фрагментированного пакета. </a:t>
            </a:r>
          </a:p>
          <a:p>
            <a:pPr eaLnBrk="1" hangingPunct="1">
              <a:spcBef>
                <a:spcPct val="50000"/>
              </a:spcBef>
              <a:buFontTx/>
              <a:buChar char="•"/>
            </a:pPr>
            <a:r>
              <a:rPr lang="ru-RU" sz="1400" b="1" dirty="0">
                <a:latin typeface="Times New Roman" pitchFamily="18" charset="0"/>
              </a:rPr>
              <a:t>Смещение пакета используется, если данный пакет является фрагментом другого пакета. Оно показывает, где следует размещать данные при сборке исходного пакета. </a:t>
            </a:r>
          </a:p>
          <a:p>
            <a:pPr eaLnBrk="1" hangingPunct="1">
              <a:spcBef>
                <a:spcPct val="50000"/>
              </a:spcBef>
              <a:buFontTx/>
              <a:buChar char="•"/>
            </a:pPr>
            <a:r>
              <a:rPr lang="ru-RU" sz="1400" b="1" dirty="0">
                <a:latin typeface="Times New Roman" pitchFamily="18" charset="0"/>
              </a:rPr>
              <a:t>Время жизни - может иметь значение от 1 до 255. Данный параметр указывает на то, сколько маршрутизаторов может пройти данный пакет на пути к узлу-получателю.</a:t>
            </a:r>
          </a:p>
          <a:p>
            <a:pPr eaLnBrk="1" hangingPunct="1">
              <a:spcBef>
                <a:spcPct val="50000"/>
              </a:spcBef>
              <a:buFontTx/>
              <a:buChar char="•"/>
            </a:pPr>
            <a:r>
              <a:rPr lang="ru-RU" sz="1400" b="1" dirty="0">
                <a:latin typeface="Times New Roman" pitchFamily="18" charset="0"/>
              </a:rPr>
              <a:t>Протокол - содержит информацию о том, данные какого протокола транспортного уровня несет в себе данный пакет. </a:t>
            </a:r>
          </a:p>
          <a:p>
            <a:pPr eaLnBrk="1" hangingPunct="1">
              <a:spcBef>
                <a:spcPct val="50000"/>
              </a:spcBef>
              <a:buFontTx/>
              <a:buChar char="•"/>
            </a:pPr>
            <a:r>
              <a:rPr lang="ru-RU" sz="1400" b="1" dirty="0">
                <a:latin typeface="Times New Roman" pitchFamily="18" charset="0"/>
              </a:rPr>
              <a:t>Контрольная сумма заголовка используется для проверки целостности заголовка при передаче. При прохождении каждого маршрутизатора пересчитывается заново, т. к. маршрутизаторы изменяют значение поля "Время жизни".</a:t>
            </a:r>
          </a:p>
        </p:txBody>
      </p:sp>
    </p:spTree>
    <p:extLst>
      <p:ext uri="{BB962C8B-B14F-4D97-AF65-F5344CB8AC3E}">
        <p14:creationId xmlns:p14="http://schemas.microsoft.com/office/powerpoint/2010/main" val="1595570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ru-RU" smtClean="0">
                <a:latin typeface="Times New Roman" pitchFamily="18" charset="0"/>
                <a:cs typeface="Times New Roman" pitchFamily="18" charset="0"/>
              </a:rPr>
              <a:t>IP-адрес</a:t>
            </a:r>
            <a:endParaRPr lang="ru-RU" smtClean="0">
              <a:latin typeface="Times New Roman" pitchFamily="18" charset="0"/>
            </a:endParaRPr>
          </a:p>
        </p:txBody>
      </p:sp>
      <p:sp>
        <p:nvSpPr>
          <p:cNvPr id="18435" name="Содержимое 3"/>
          <p:cNvSpPr>
            <a:spLocks noGrp="1"/>
          </p:cNvSpPr>
          <p:nvPr>
            <p:ph idx="1"/>
          </p:nvPr>
        </p:nvSpPr>
        <p:spPr/>
        <p:txBody>
          <a:bodyPr/>
          <a:lstStyle/>
          <a:p>
            <a:pPr eaLnBrk="1" hangingPunct="1"/>
            <a:r>
              <a:rPr lang="ru-RU" dirty="0" smtClean="0"/>
              <a:t>Уникально идентифицирует рабочую станцию (сетевой интерфейс) в глобальном масштабе</a:t>
            </a:r>
          </a:p>
          <a:p>
            <a:pPr eaLnBrk="1" hangingPunct="1"/>
            <a:r>
              <a:rPr lang="ru-RU" dirty="0" smtClean="0"/>
              <a:t>Длина адреса 32 бита (всего 4.294.967.296 адресов)</a:t>
            </a:r>
          </a:p>
          <a:p>
            <a:pPr eaLnBrk="1" hangingPunct="1"/>
            <a:r>
              <a:rPr lang="ru-RU" dirty="0" smtClean="0"/>
              <a:t>Имеет иерархическую структуру</a:t>
            </a:r>
          </a:p>
          <a:p>
            <a:pPr eaLnBrk="1" hangingPunct="1"/>
            <a:endParaRPr lang="ru-RU" dirty="0" smtClean="0"/>
          </a:p>
        </p:txBody>
      </p:sp>
    </p:spTree>
    <p:extLst>
      <p:ext uri="{BB962C8B-B14F-4D97-AF65-F5344CB8AC3E}">
        <p14:creationId xmlns:p14="http://schemas.microsoft.com/office/powerpoint/2010/main" val="2036740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ru-RU" smtClean="0">
                <a:latin typeface="Times New Roman" pitchFamily="18" charset="0"/>
              </a:rPr>
              <a:t>Структура </a:t>
            </a:r>
            <a:r>
              <a:rPr lang="ru-RU" smtClean="0">
                <a:latin typeface="Times New Roman" pitchFamily="18" charset="0"/>
                <a:cs typeface="Times New Roman" pitchFamily="18" charset="0"/>
              </a:rPr>
              <a:t>IP-адрес</a:t>
            </a:r>
            <a:r>
              <a:rPr lang="ru-RU" smtClean="0">
                <a:latin typeface="Times New Roman" pitchFamily="18" charset="0"/>
              </a:rPr>
              <a:t>ов</a:t>
            </a:r>
          </a:p>
        </p:txBody>
      </p:sp>
      <p:graphicFrame>
        <p:nvGraphicFramePr>
          <p:cNvPr id="2050" name="Object 3"/>
          <p:cNvGraphicFramePr>
            <a:graphicFrameLocks noChangeAspect="1"/>
          </p:cNvGraphicFramePr>
          <p:nvPr/>
        </p:nvGraphicFramePr>
        <p:xfrm>
          <a:off x="1371600" y="1981200"/>
          <a:ext cx="6459538" cy="3505200"/>
        </p:xfrm>
        <a:graphic>
          <a:graphicData uri="http://schemas.openxmlformats.org/presentationml/2006/ole">
            <mc:AlternateContent xmlns:mc="http://schemas.openxmlformats.org/markup-compatibility/2006">
              <mc:Choice xmlns:v="urn:schemas-microsoft-com:vml" Requires="v">
                <p:oleObj spid="_x0000_s119833" name="Точечный рисунок" r:id="rId3" imgW="6458852" imgH="3505689" progId="Paint.Picture">
                  <p:embed/>
                </p:oleObj>
              </mc:Choice>
              <mc:Fallback>
                <p:oleObj name="Точечный рисунок" r:id="rId3" imgW="6458852" imgH="350568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81200"/>
                        <a:ext cx="64595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34775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ru-RU" smtClean="0">
                <a:latin typeface="Times New Roman" pitchFamily="18" charset="0"/>
                <a:cs typeface="Times New Roman" pitchFamily="18" charset="0"/>
              </a:rPr>
              <a:t>Характеристики классов адресов </a:t>
            </a:r>
          </a:p>
        </p:txBody>
      </p:sp>
      <p:grpSp>
        <p:nvGrpSpPr>
          <p:cNvPr id="19459" name="Group 3"/>
          <p:cNvGrpSpPr>
            <a:grpSpLocks/>
          </p:cNvGrpSpPr>
          <p:nvPr/>
        </p:nvGrpSpPr>
        <p:grpSpPr bwMode="auto">
          <a:xfrm>
            <a:off x="1219200" y="1981200"/>
            <a:ext cx="6705600" cy="4038600"/>
            <a:chOff x="-3" y="-3"/>
            <a:chExt cx="2833" cy="1399"/>
          </a:xfrm>
        </p:grpSpPr>
        <p:grpSp>
          <p:nvGrpSpPr>
            <p:cNvPr id="19460" name="Group 4"/>
            <p:cNvGrpSpPr>
              <a:grpSpLocks/>
            </p:cNvGrpSpPr>
            <p:nvPr/>
          </p:nvGrpSpPr>
          <p:grpSpPr bwMode="auto">
            <a:xfrm>
              <a:off x="0" y="0"/>
              <a:ext cx="2827" cy="1393"/>
              <a:chOff x="0" y="0"/>
              <a:chExt cx="2827" cy="1393"/>
            </a:xfrm>
          </p:grpSpPr>
          <p:grpSp>
            <p:nvGrpSpPr>
              <p:cNvPr id="19462" name="Group 5"/>
              <p:cNvGrpSpPr>
                <a:grpSpLocks/>
              </p:cNvGrpSpPr>
              <p:nvPr/>
            </p:nvGrpSpPr>
            <p:grpSpPr bwMode="auto">
              <a:xfrm>
                <a:off x="0" y="0"/>
                <a:ext cx="413" cy="518"/>
                <a:chOff x="0" y="0"/>
                <a:chExt cx="413" cy="518"/>
              </a:xfrm>
            </p:grpSpPr>
            <p:sp>
              <p:nvSpPr>
                <p:cNvPr id="19484" name="Rectangle 6"/>
                <p:cNvSpPr>
                  <a:spLocks noChangeArrowheads="1"/>
                </p:cNvSpPr>
                <p:nvPr/>
              </p:nvSpPr>
              <p:spPr bwMode="auto">
                <a:xfrm>
                  <a:off x="6" y="6"/>
                  <a:ext cx="40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a:solidFill>
                        <a:srgbClr val="000000"/>
                      </a:solidFill>
                      <a:latin typeface="Times New Roman" pitchFamily="18" charset="0"/>
                      <a:ea typeface="Arial Unicode MS" pitchFamily="34" charset="-128"/>
                      <a:cs typeface="Arial Unicode MS" pitchFamily="34" charset="-128"/>
                    </a:rPr>
                    <a:t>Класс </a:t>
                  </a:r>
                </a:p>
                <a:p>
                  <a:pPr algn="ctr" eaLnBrk="0" hangingPunct="0"/>
                  <a:endParaRPr lang="en-US" b="1">
                    <a:latin typeface="Times New Roman" pitchFamily="18" charset="0"/>
                  </a:endParaRPr>
                </a:p>
              </p:txBody>
            </p:sp>
            <p:sp>
              <p:nvSpPr>
                <p:cNvPr id="19485" name="Rectangle 7"/>
                <p:cNvSpPr>
                  <a:spLocks noChangeArrowheads="1"/>
                </p:cNvSpPr>
                <p:nvPr/>
              </p:nvSpPr>
              <p:spPr bwMode="auto">
                <a:xfrm>
                  <a:off x="0" y="0"/>
                  <a:ext cx="41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p>
              </p:txBody>
            </p:sp>
          </p:grpSp>
          <p:grpSp>
            <p:nvGrpSpPr>
              <p:cNvPr id="19463" name="Group 8"/>
              <p:cNvGrpSpPr>
                <a:grpSpLocks/>
              </p:cNvGrpSpPr>
              <p:nvPr/>
            </p:nvGrpSpPr>
            <p:grpSpPr bwMode="auto">
              <a:xfrm>
                <a:off x="413" y="0"/>
                <a:ext cx="1000" cy="518"/>
                <a:chOff x="413" y="0"/>
                <a:chExt cx="1000" cy="518"/>
              </a:xfrm>
            </p:grpSpPr>
            <p:sp>
              <p:nvSpPr>
                <p:cNvPr id="19482" name="Rectangle 9"/>
                <p:cNvSpPr>
                  <a:spLocks noChangeArrowheads="1"/>
                </p:cNvSpPr>
                <p:nvPr/>
              </p:nvSpPr>
              <p:spPr bwMode="auto">
                <a:xfrm>
                  <a:off x="419" y="6"/>
                  <a:ext cx="988"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a:solidFill>
                        <a:srgbClr val="000000"/>
                      </a:solidFill>
                      <a:latin typeface="Times New Roman" pitchFamily="18" charset="0"/>
                      <a:ea typeface="Arial Unicode MS" pitchFamily="34" charset="-128"/>
                      <a:cs typeface="Arial Unicode MS" pitchFamily="34" charset="-128"/>
                    </a:rPr>
                    <a:t>Диапазон значений </a:t>
                  </a:r>
                  <a:br>
                    <a:rPr lang="en-US" b="1">
                      <a:solidFill>
                        <a:srgbClr val="000000"/>
                      </a:solidFill>
                      <a:latin typeface="Times New Roman" pitchFamily="18" charset="0"/>
                      <a:ea typeface="Arial Unicode MS" pitchFamily="34" charset="-128"/>
                      <a:cs typeface="Arial Unicode MS" pitchFamily="34" charset="-128"/>
                    </a:rPr>
                  </a:br>
                  <a:r>
                    <a:rPr lang="en-US" b="1">
                      <a:solidFill>
                        <a:srgbClr val="000000"/>
                      </a:solidFill>
                      <a:latin typeface="Times New Roman" pitchFamily="18" charset="0"/>
                      <a:ea typeface="Arial Unicode MS" pitchFamily="34" charset="-128"/>
                      <a:cs typeface="Arial Unicode MS" pitchFamily="34" charset="-128"/>
                    </a:rPr>
                    <a:t>первого октета </a:t>
                  </a:r>
                </a:p>
                <a:p>
                  <a:pPr algn="ctr" eaLnBrk="0" hangingPunct="0"/>
                  <a:endParaRPr lang="en-US" b="1">
                    <a:latin typeface="Times New Roman" pitchFamily="18" charset="0"/>
                  </a:endParaRPr>
                </a:p>
              </p:txBody>
            </p:sp>
            <p:sp>
              <p:nvSpPr>
                <p:cNvPr id="19483" name="Rectangle 10"/>
                <p:cNvSpPr>
                  <a:spLocks noChangeArrowheads="1"/>
                </p:cNvSpPr>
                <p:nvPr/>
              </p:nvSpPr>
              <p:spPr bwMode="auto">
                <a:xfrm>
                  <a:off x="413" y="0"/>
                  <a:ext cx="1000"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p>
              </p:txBody>
            </p:sp>
          </p:grpSp>
          <p:grpSp>
            <p:nvGrpSpPr>
              <p:cNvPr id="19464" name="Group 11"/>
              <p:cNvGrpSpPr>
                <a:grpSpLocks/>
              </p:cNvGrpSpPr>
              <p:nvPr/>
            </p:nvGrpSpPr>
            <p:grpSpPr bwMode="auto">
              <a:xfrm>
                <a:off x="1413" y="0"/>
                <a:ext cx="702" cy="518"/>
                <a:chOff x="1413" y="0"/>
                <a:chExt cx="702" cy="518"/>
              </a:xfrm>
            </p:grpSpPr>
            <p:sp>
              <p:nvSpPr>
                <p:cNvPr id="19480" name="Rectangle 12"/>
                <p:cNvSpPr>
                  <a:spLocks noChangeArrowheads="1"/>
                </p:cNvSpPr>
                <p:nvPr/>
              </p:nvSpPr>
              <p:spPr bwMode="auto">
                <a:xfrm>
                  <a:off x="1419" y="6"/>
                  <a:ext cx="690"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a:solidFill>
                        <a:srgbClr val="000000"/>
                      </a:solidFill>
                      <a:latin typeface="Times New Roman" pitchFamily="18" charset="0"/>
                      <a:ea typeface="Arial Unicode MS" pitchFamily="34" charset="-128"/>
                      <a:cs typeface="Arial Unicode MS" pitchFamily="34" charset="-128"/>
                    </a:rPr>
                    <a:t>Возможное </a:t>
                  </a:r>
                  <a:br>
                    <a:rPr lang="en-US" b="1">
                      <a:solidFill>
                        <a:srgbClr val="000000"/>
                      </a:solidFill>
                      <a:latin typeface="Times New Roman" pitchFamily="18" charset="0"/>
                      <a:ea typeface="Arial Unicode MS" pitchFamily="34" charset="-128"/>
                      <a:cs typeface="Arial Unicode MS" pitchFamily="34" charset="-128"/>
                    </a:rPr>
                  </a:br>
                  <a:r>
                    <a:rPr lang="en-US" b="1">
                      <a:solidFill>
                        <a:srgbClr val="000000"/>
                      </a:solidFill>
                      <a:latin typeface="Times New Roman" pitchFamily="18" charset="0"/>
                      <a:ea typeface="Arial Unicode MS" pitchFamily="34" charset="-128"/>
                      <a:cs typeface="Arial Unicode MS" pitchFamily="34" charset="-128"/>
                    </a:rPr>
                    <a:t>кол-во сетей </a:t>
                  </a:r>
                </a:p>
                <a:p>
                  <a:pPr algn="ctr" eaLnBrk="0" hangingPunct="0"/>
                  <a:endParaRPr lang="en-US" b="1">
                    <a:latin typeface="Times New Roman" pitchFamily="18" charset="0"/>
                  </a:endParaRPr>
                </a:p>
              </p:txBody>
            </p:sp>
            <p:sp>
              <p:nvSpPr>
                <p:cNvPr id="19481" name="Rectangle 13"/>
                <p:cNvSpPr>
                  <a:spLocks noChangeArrowheads="1"/>
                </p:cNvSpPr>
                <p:nvPr/>
              </p:nvSpPr>
              <p:spPr bwMode="auto">
                <a:xfrm>
                  <a:off x="1413" y="0"/>
                  <a:ext cx="702"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p>
              </p:txBody>
            </p:sp>
          </p:grpSp>
          <p:grpSp>
            <p:nvGrpSpPr>
              <p:cNvPr id="19465" name="Group 14"/>
              <p:cNvGrpSpPr>
                <a:grpSpLocks/>
              </p:cNvGrpSpPr>
              <p:nvPr/>
            </p:nvGrpSpPr>
            <p:grpSpPr bwMode="auto">
              <a:xfrm>
                <a:off x="2115" y="0"/>
                <a:ext cx="712" cy="518"/>
                <a:chOff x="2115" y="0"/>
                <a:chExt cx="712" cy="518"/>
              </a:xfrm>
            </p:grpSpPr>
            <p:sp>
              <p:nvSpPr>
                <p:cNvPr id="19478" name="Rectangle 15"/>
                <p:cNvSpPr>
                  <a:spLocks noChangeArrowheads="1"/>
                </p:cNvSpPr>
                <p:nvPr/>
              </p:nvSpPr>
              <p:spPr bwMode="auto">
                <a:xfrm>
                  <a:off x="2121" y="6"/>
                  <a:ext cx="700"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a:solidFill>
                        <a:srgbClr val="000000"/>
                      </a:solidFill>
                      <a:latin typeface="Times New Roman" pitchFamily="18" charset="0"/>
                      <a:ea typeface="Arial Unicode MS" pitchFamily="34" charset="-128"/>
                      <a:cs typeface="Arial Unicode MS" pitchFamily="34" charset="-128"/>
                    </a:rPr>
                    <a:t>Возможное </a:t>
                  </a:r>
                  <a:br>
                    <a:rPr lang="en-US" b="1">
                      <a:solidFill>
                        <a:srgbClr val="000000"/>
                      </a:solidFill>
                      <a:latin typeface="Times New Roman" pitchFamily="18" charset="0"/>
                      <a:ea typeface="Arial Unicode MS" pitchFamily="34" charset="-128"/>
                      <a:cs typeface="Arial Unicode MS" pitchFamily="34" charset="-128"/>
                    </a:rPr>
                  </a:br>
                  <a:r>
                    <a:rPr lang="en-US" b="1">
                      <a:solidFill>
                        <a:srgbClr val="000000"/>
                      </a:solidFill>
                      <a:latin typeface="Times New Roman" pitchFamily="18" charset="0"/>
                      <a:ea typeface="Arial Unicode MS" pitchFamily="34" charset="-128"/>
                      <a:cs typeface="Arial Unicode MS" pitchFamily="34" charset="-128"/>
                    </a:rPr>
                    <a:t>кол-во узлов </a:t>
                  </a:r>
                </a:p>
                <a:p>
                  <a:pPr algn="ctr" eaLnBrk="0" hangingPunct="0"/>
                  <a:endParaRPr lang="en-US" b="1">
                    <a:latin typeface="Times New Roman" pitchFamily="18" charset="0"/>
                  </a:endParaRPr>
                </a:p>
              </p:txBody>
            </p:sp>
            <p:sp>
              <p:nvSpPr>
                <p:cNvPr id="19479" name="Rectangle 16"/>
                <p:cNvSpPr>
                  <a:spLocks noChangeArrowheads="1"/>
                </p:cNvSpPr>
                <p:nvPr/>
              </p:nvSpPr>
              <p:spPr bwMode="auto">
                <a:xfrm>
                  <a:off x="2115" y="0"/>
                  <a:ext cx="712"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p>
              </p:txBody>
            </p:sp>
          </p:grpSp>
          <p:grpSp>
            <p:nvGrpSpPr>
              <p:cNvPr id="19466" name="Group 17"/>
              <p:cNvGrpSpPr>
                <a:grpSpLocks/>
              </p:cNvGrpSpPr>
              <p:nvPr/>
            </p:nvGrpSpPr>
            <p:grpSpPr bwMode="auto">
              <a:xfrm>
                <a:off x="0" y="530"/>
                <a:ext cx="413" cy="863"/>
                <a:chOff x="0" y="530"/>
                <a:chExt cx="413" cy="863"/>
              </a:xfrm>
            </p:grpSpPr>
            <p:sp>
              <p:nvSpPr>
                <p:cNvPr id="19476" name="Rectangle 18"/>
                <p:cNvSpPr>
                  <a:spLocks noChangeArrowheads="1"/>
                </p:cNvSpPr>
                <p:nvPr/>
              </p:nvSpPr>
              <p:spPr bwMode="auto">
                <a:xfrm>
                  <a:off x="6" y="536"/>
                  <a:ext cx="401" cy="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a:solidFill>
                        <a:srgbClr val="000000"/>
                      </a:solidFill>
                      <a:latin typeface="Times New Roman" pitchFamily="18" charset="0"/>
                      <a:ea typeface="Arial Unicode MS" pitchFamily="34" charset="-128"/>
                      <a:cs typeface="Arial Unicode MS" pitchFamily="34" charset="-128"/>
                    </a:rPr>
                    <a:t>A </a:t>
                  </a:r>
                </a:p>
                <a:p>
                  <a:pPr algn="ctr" eaLnBrk="0" hangingPunct="0"/>
                  <a:r>
                    <a:rPr lang="en-US" b="1">
                      <a:solidFill>
                        <a:srgbClr val="000000"/>
                      </a:solidFill>
                      <a:latin typeface="Times New Roman" pitchFamily="18" charset="0"/>
                      <a:ea typeface="Arial Unicode MS" pitchFamily="34" charset="-128"/>
                      <a:cs typeface="Arial Unicode MS" pitchFamily="34" charset="-128"/>
                    </a:rPr>
                    <a:t>B </a:t>
                  </a:r>
                </a:p>
                <a:p>
                  <a:pPr algn="ctr" eaLnBrk="0" hangingPunct="0"/>
                  <a:r>
                    <a:rPr lang="en-US" b="1">
                      <a:solidFill>
                        <a:srgbClr val="000000"/>
                      </a:solidFill>
                      <a:latin typeface="Times New Roman" pitchFamily="18" charset="0"/>
                      <a:ea typeface="Arial Unicode MS" pitchFamily="34" charset="-128"/>
                      <a:cs typeface="Arial Unicode MS" pitchFamily="34" charset="-128"/>
                    </a:rPr>
                    <a:t>C </a:t>
                  </a:r>
                </a:p>
                <a:p>
                  <a:pPr algn="ctr" eaLnBrk="0" hangingPunct="0"/>
                  <a:r>
                    <a:rPr lang="en-US" b="1">
                      <a:solidFill>
                        <a:srgbClr val="000000"/>
                      </a:solidFill>
                      <a:latin typeface="Times New Roman" pitchFamily="18" charset="0"/>
                      <a:ea typeface="Arial Unicode MS" pitchFamily="34" charset="-128"/>
                      <a:cs typeface="Arial Unicode MS" pitchFamily="34" charset="-128"/>
                    </a:rPr>
                    <a:t>D </a:t>
                  </a:r>
                </a:p>
                <a:p>
                  <a:pPr algn="ctr" eaLnBrk="0" hangingPunct="0"/>
                  <a:r>
                    <a:rPr lang="en-US" b="1">
                      <a:solidFill>
                        <a:srgbClr val="000000"/>
                      </a:solidFill>
                      <a:latin typeface="Times New Roman" pitchFamily="18" charset="0"/>
                      <a:ea typeface="Arial Unicode MS" pitchFamily="34" charset="-128"/>
                      <a:cs typeface="Arial Unicode MS" pitchFamily="34" charset="-128"/>
                    </a:rPr>
                    <a:t>E </a:t>
                  </a:r>
                </a:p>
                <a:p>
                  <a:pPr algn="ctr" eaLnBrk="0" hangingPunct="0"/>
                  <a:endParaRPr lang="en-US" b="1">
                    <a:latin typeface="Times New Roman" pitchFamily="18" charset="0"/>
                  </a:endParaRPr>
                </a:p>
              </p:txBody>
            </p:sp>
            <p:sp>
              <p:nvSpPr>
                <p:cNvPr id="19477" name="Rectangle 19"/>
                <p:cNvSpPr>
                  <a:spLocks noChangeArrowheads="1"/>
                </p:cNvSpPr>
                <p:nvPr/>
              </p:nvSpPr>
              <p:spPr bwMode="auto">
                <a:xfrm>
                  <a:off x="0" y="530"/>
                  <a:ext cx="413"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p>
              </p:txBody>
            </p:sp>
          </p:grpSp>
          <p:grpSp>
            <p:nvGrpSpPr>
              <p:cNvPr id="19467" name="Group 20"/>
              <p:cNvGrpSpPr>
                <a:grpSpLocks/>
              </p:cNvGrpSpPr>
              <p:nvPr/>
            </p:nvGrpSpPr>
            <p:grpSpPr bwMode="auto">
              <a:xfrm>
                <a:off x="413" y="530"/>
                <a:ext cx="1000" cy="863"/>
                <a:chOff x="413" y="530"/>
                <a:chExt cx="1000" cy="863"/>
              </a:xfrm>
            </p:grpSpPr>
            <p:sp>
              <p:nvSpPr>
                <p:cNvPr id="19474" name="Rectangle 21"/>
                <p:cNvSpPr>
                  <a:spLocks noChangeArrowheads="1"/>
                </p:cNvSpPr>
                <p:nvPr/>
              </p:nvSpPr>
              <p:spPr bwMode="auto">
                <a:xfrm>
                  <a:off x="419" y="536"/>
                  <a:ext cx="988" cy="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a:solidFill>
                        <a:srgbClr val="000000"/>
                      </a:solidFill>
                      <a:latin typeface="Times New Roman" pitchFamily="18" charset="0"/>
                      <a:ea typeface="Arial Unicode MS" pitchFamily="34" charset="-128"/>
                      <a:cs typeface="Arial Unicode MS" pitchFamily="34" charset="-128"/>
                    </a:rPr>
                    <a:t>1 - 126 </a:t>
                  </a:r>
                </a:p>
                <a:p>
                  <a:pPr algn="ctr" eaLnBrk="0" hangingPunct="0"/>
                  <a:r>
                    <a:rPr lang="en-US" b="1">
                      <a:solidFill>
                        <a:srgbClr val="000000"/>
                      </a:solidFill>
                      <a:latin typeface="Times New Roman" pitchFamily="18" charset="0"/>
                      <a:ea typeface="Arial Unicode MS" pitchFamily="34" charset="-128"/>
                      <a:cs typeface="Arial Unicode MS" pitchFamily="34" charset="-128"/>
                    </a:rPr>
                    <a:t>128-191 </a:t>
                  </a:r>
                </a:p>
                <a:p>
                  <a:pPr algn="ctr" eaLnBrk="0" hangingPunct="0"/>
                  <a:r>
                    <a:rPr lang="en-US" b="1">
                      <a:solidFill>
                        <a:srgbClr val="000000"/>
                      </a:solidFill>
                      <a:latin typeface="Times New Roman" pitchFamily="18" charset="0"/>
                      <a:ea typeface="Arial Unicode MS" pitchFamily="34" charset="-128"/>
                      <a:cs typeface="Arial Unicode MS" pitchFamily="34" charset="-128"/>
                    </a:rPr>
                    <a:t>192-223 </a:t>
                  </a:r>
                </a:p>
                <a:p>
                  <a:pPr algn="ctr" eaLnBrk="0" hangingPunct="0"/>
                  <a:r>
                    <a:rPr lang="en-US" b="1">
                      <a:solidFill>
                        <a:srgbClr val="000000"/>
                      </a:solidFill>
                      <a:latin typeface="Times New Roman" pitchFamily="18" charset="0"/>
                      <a:ea typeface="Arial Unicode MS" pitchFamily="34" charset="-128"/>
                      <a:cs typeface="Arial Unicode MS" pitchFamily="34" charset="-128"/>
                    </a:rPr>
                    <a:t>224-239 </a:t>
                  </a:r>
                </a:p>
                <a:p>
                  <a:pPr algn="ctr" eaLnBrk="0" hangingPunct="0"/>
                  <a:r>
                    <a:rPr lang="en-US" b="1">
                      <a:solidFill>
                        <a:srgbClr val="000000"/>
                      </a:solidFill>
                      <a:latin typeface="Times New Roman" pitchFamily="18" charset="0"/>
                      <a:ea typeface="Arial Unicode MS" pitchFamily="34" charset="-128"/>
                      <a:cs typeface="Arial Unicode MS" pitchFamily="34" charset="-128"/>
                    </a:rPr>
                    <a:t>240-247 </a:t>
                  </a:r>
                </a:p>
                <a:p>
                  <a:pPr algn="ctr" eaLnBrk="0" hangingPunct="0"/>
                  <a:endParaRPr lang="en-US" b="1">
                    <a:latin typeface="Times New Roman" pitchFamily="18" charset="0"/>
                  </a:endParaRPr>
                </a:p>
              </p:txBody>
            </p:sp>
            <p:sp>
              <p:nvSpPr>
                <p:cNvPr id="19475" name="Rectangle 22"/>
                <p:cNvSpPr>
                  <a:spLocks noChangeArrowheads="1"/>
                </p:cNvSpPr>
                <p:nvPr/>
              </p:nvSpPr>
              <p:spPr bwMode="auto">
                <a:xfrm>
                  <a:off x="413" y="530"/>
                  <a:ext cx="1000"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p>
              </p:txBody>
            </p:sp>
          </p:grpSp>
          <p:grpSp>
            <p:nvGrpSpPr>
              <p:cNvPr id="19468" name="Group 23"/>
              <p:cNvGrpSpPr>
                <a:grpSpLocks/>
              </p:cNvGrpSpPr>
              <p:nvPr/>
            </p:nvGrpSpPr>
            <p:grpSpPr bwMode="auto">
              <a:xfrm>
                <a:off x="1413" y="530"/>
                <a:ext cx="702" cy="863"/>
                <a:chOff x="1413" y="530"/>
                <a:chExt cx="702" cy="863"/>
              </a:xfrm>
            </p:grpSpPr>
            <p:sp>
              <p:nvSpPr>
                <p:cNvPr id="19472" name="Rectangle 24"/>
                <p:cNvSpPr>
                  <a:spLocks noChangeArrowheads="1"/>
                </p:cNvSpPr>
                <p:nvPr/>
              </p:nvSpPr>
              <p:spPr bwMode="auto">
                <a:xfrm>
                  <a:off x="1419" y="536"/>
                  <a:ext cx="690" cy="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a:solidFill>
                        <a:srgbClr val="000000"/>
                      </a:solidFill>
                      <a:latin typeface="Times New Roman" pitchFamily="18" charset="0"/>
                      <a:ea typeface="Arial Unicode MS" pitchFamily="34" charset="-128"/>
                      <a:cs typeface="Arial Unicode MS" pitchFamily="34" charset="-128"/>
                    </a:rPr>
                    <a:t>126 </a:t>
                  </a:r>
                </a:p>
                <a:p>
                  <a:pPr algn="ctr" eaLnBrk="0" hangingPunct="0"/>
                  <a:r>
                    <a:rPr lang="en-US" b="1">
                      <a:solidFill>
                        <a:srgbClr val="000000"/>
                      </a:solidFill>
                      <a:latin typeface="Times New Roman" pitchFamily="18" charset="0"/>
                      <a:ea typeface="Arial Unicode MS" pitchFamily="34" charset="-128"/>
                      <a:cs typeface="Arial Unicode MS" pitchFamily="34" charset="-128"/>
                    </a:rPr>
                    <a:t>16382 </a:t>
                  </a:r>
                </a:p>
                <a:p>
                  <a:pPr algn="ctr" eaLnBrk="0" hangingPunct="0"/>
                  <a:r>
                    <a:rPr lang="en-US" b="1">
                      <a:solidFill>
                        <a:srgbClr val="000000"/>
                      </a:solidFill>
                      <a:latin typeface="Times New Roman" pitchFamily="18" charset="0"/>
                      <a:ea typeface="Arial Unicode MS" pitchFamily="34" charset="-128"/>
                      <a:cs typeface="Arial Unicode MS" pitchFamily="34" charset="-128"/>
                    </a:rPr>
                    <a:t>2097150 </a:t>
                  </a:r>
                </a:p>
                <a:p>
                  <a:pPr algn="ctr" eaLnBrk="0" hangingPunct="0"/>
                  <a:r>
                    <a:rPr lang="en-US" b="1">
                      <a:solidFill>
                        <a:srgbClr val="000000"/>
                      </a:solidFill>
                      <a:latin typeface="Times New Roman" pitchFamily="18" charset="0"/>
                      <a:ea typeface="Arial Unicode MS" pitchFamily="34" charset="-128"/>
                      <a:cs typeface="Arial Unicode MS" pitchFamily="34" charset="-128"/>
                    </a:rPr>
                    <a:t>- </a:t>
                  </a:r>
                </a:p>
                <a:p>
                  <a:pPr algn="ctr" eaLnBrk="0" hangingPunct="0"/>
                  <a:r>
                    <a:rPr lang="en-US" b="1">
                      <a:solidFill>
                        <a:srgbClr val="000000"/>
                      </a:solidFill>
                      <a:latin typeface="Times New Roman" pitchFamily="18" charset="0"/>
                      <a:ea typeface="Arial Unicode MS" pitchFamily="34" charset="-128"/>
                      <a:cs typeface="Arial Unicode MS" pitchFamily="34" charset="-128"/>
                    </a:rPr>
                    <a:t>- </a:t>
                  </a:r>
                </a:p>
                <a:p>
                  <a:pPr algn="ctr" eaLnBrk="0" hangingPunct="0"/>
                  <a:endParaRPr lang="en-US" b="1">
                    <a:latin typeface="Times New Roman" pitchFamily="18" charset="0"/>
                  </a:endParaRPr>
                </a:p>
              </p:txBody>
            </p:sp>
            <p:sp>
              <p:nvSpPr>
                <p:cNvPr id="19473" name="Rectangle 25"/>
                <p:cNvSpPr>
                  <a:spLocks noChangeArrowheads="1"/>
                </p:cNvSpPr>
                <p:nvPr/>
              </p:nvSpPr>
              <p:spPr bwMode="auto">
                <a:xfrm>
                  <a:off x="1413" y="530"/>
                  <a:ext cx="702"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p>
              </p:txBody>
            </p:sp>
          </p:grpSp>
          <p:grpSp>
            <p:nvGrpSpPr>
              <p:cNvPr id="19469" name="Group 26"/>
              <p:cNvGrpSpPr>
                <a:grpSpLocks/>
              </p:cNvGrpSpPr>
              <p:nvPr/>
            </p:nvGrpSpPr>
            <p:grpSpPr bwMode="auto">
              <a:xfrm>
                <a:off x="2115" y="530"/>
                <a:ext cx="712" cy="863"/>
                <a:chOff x="2115" y="530"/>
                <a:chExt cx="712" cy="863"/>
              </a:xfrm>
            </p:grpSpPr>
            <p:sp>
              <p:nvSpPr>
                <p:cNvPr id="19470" name="Rectangle 27"/>
                <p:cNvSpPr>
                  <a:spLocks noChangeArrowheads="1"/>
                </p:cNvSpPr>
                <p:nvPr/>
              </p:nvSpPr>
              <p:spPr bwMode="auto">
                <a:xfrm>
                  <a:off x="2121" y="536"/>
                  <a:ext cx="700" cy="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a:solidFill>
                        <a:srgbClr val="000000"/>
                      </a:solidFill>
                      <a:latin typeface="Times New Roman" pitchFamily="18" charset="0"/>
                      <a:ea typeface="Arial Unicode MS" pitchFamily="34" charset="-128"/>
                      <a:cs typeface="Arial Unicode MS" pitchFamily="34" charset="-128"/>
                    </a:rPr>
                    <a:t>16777214 </a:t>
                  </a:r>
                </a:p>
                <a:p>
                  <a:pPr algn="ctr" eaLnBrk="0" hangingPunct="0"/>
                  <a:r>
                    <a:rPr lang="en-US" b="1">
                      <a:solidFill>
                        <a:srgbClr val="000000"/>
                      </a:solidFill>
                      <a:latin typeface="Times New Roman" pitchFamily="18" charset="0"/>
                      <a:ea typeface="Arial Unicode MS" pitchFamily="34" charset="-128"/>
                      <a:cs typeface="Arial Unicode MS" pitchFamily="34" charset="-128"/>
                    </a:rPr>
                    <a:t>65534 </a:t>
                  </a:r>
                </a:p>
                <a:p>
                  <a:pPr algn="ctr" eaLnBrk="0" hangingPunct="0"/>
                  <a:r>
                    <a:rPr lang="en-US" b="1">
                      <a:solidFill>
                        <a:srgbClr val="000000"/>
                      </a:solidFill>
                      <a:latin typeface="Times New Roman" pitchFamily="18" charset="0"/>
                      <a:ea typeface="Arial Unicode MS" pitchFamily="34" charset="-128"/>
                      <a:cs typeface="Arial Unicode MS" pitchFamily="34" charset="-128"/>
                    </a:rPr>
                    <a:t>254 </a:t>
                  </a:r>
                </a:p>
                <a:p>
                  <a:pPr algn="ctr" eaLnBrk="0" hangingPunct="0"/>
                  <a:r>
                    <a:rPr lang="en-US" b="1">
                      <a:solidFill>
                        <a:srgbClr val="000000"/>
                      </a:solidFill>
                      <a:latin typeface="Times New Roman" pitchFamily="18" charset="0"/>
                      <a:ea typeface="Arial Unicode MS" pitchFamily="34" charset="-128"/>
                      <a:cs typeface="Arial Unicode MS" pitchFamily="34" charset="-128"/>
                    </a:rPr>
                    <a:t>2</a:t>
                  </a:r>
                  <a:r>
                    <a:rPr lang="en-US" b="1" baseline="30000">
                      <a:solidFill>
                        <a:srgbClr val="000000"/>
                      </a:solidFill>
                      <a:latin typeface="Times New Roman" pitchFamily="18" charset="0"/>
                      <a:ea typeface="Arial Unicode MS" pitchFamily="34" charset="-128"/>
                      <a:cs typeface="Arial Unicode MS" pitchFamily="34" charset="-128"/>
                    </a:rPr>
                    <a:t>28</a:t>
                  </a:r>
                  <a:r>
                    <a:rPr lang="en-US" b="1">
                      <a:solidFill>
                        <a:srgbClr val="000000"/>
                      </a:solidFill>
                      <a:latin typeface="Times New Roman" pitchFamily="18" charset="0"/>
                      <a:ea typeface="Arial Unicode MS" pitchFamily="34" charset="-128"/>
                      <a:cs typeface="Arial Unicode MS" pitchFamily="34" charset="-128"/>
                    </a:rPr>
                    <a:t> </a:t>
                  </a:r>
                </a:p>
                <a:p>
                  <a:pPr algn="ctr" eaLnBrk="0" hangingPunct="0"/>
                  <a:r>
                    <a:rPr lang="en-US" b="1">
                      <a:solidFill>
                        <a:srgbClr val="000000"/>
                      </a:solidFill>
                      <a:latin typeface="Times New Roman" pitchFamily="18" charset="0"/>
                      <a:ea typeface="Arial Unicode MS" pitchFamily="34" charset="-128"/>
                      <a:cs typeface="Arial Unicode MS" pitchFamily="34" charset="-128"/>
                    </a:rPr>
                    <a:t>2</a:t>
                  </a:r>
                  <a:r>
                    <a:rPr lang="en-US" b="1" baseline="30000">
                      <a:solidFill>
                        <a:srgbClr val="000000"/>
                      </a:solidFill>
                      <a:latin typeface="Times New Roman" pitchFamily="18" charset="0"/>
                      <a:ea typeface="Arial Unicode MS" pitchFamily="34" charset="-128"/>
                      <a:cs typeface="Arial Unicode MS" pitchFamily="34" charset="-128"/>
                    </a:rPr>
                    <a:t>27</a:t>
                  </a:r>
                  <a:r>
                    <a:rPr lang="en-US" b="1">
                      <a:solidFill>
                        <a:srgbClr val="000000"/>
                      </a:solidFill>
                      <a:latin typeface="Times New Roman" pitchFamily="18" charset="0"/>
                      <a:ea typeface="Arial Unicode MS" pitchFamily="34" charset="-128"/>
                      <a:cs typeface="Arial Unicode MS" pitchFamily="34" charset="-128"/>
                    </a:rPr>
                    <a:t> </a:t>
                  </a:r>
                </a:p>
                <a:p>
                  <a:pPr algn="ctr" eaLnBrk="0" hangingPunct="0"/>
                  <a:endParaRPr lang="en-US" b="1">
                    <a:latin typeface="Times New Roman" pitchFamily="18" charset="0"/>
                  </a:endParaRPr>
                </a:p>
              </p:txBody>
            </p:sp>
            <p:sp>
              <p:nvSpPr>
                <p:cNvPr id="19471" name="Rectangle 28"/>
                <p:cNvSpPr>
                  <a:spLocks noChangeArrowheads="1"/>
                </p:cNvSpPr>
                <p:nvPr/>
              </p:nvSpPr>
              <p:spPr bwMode="auto">
                <a:xfrm>
                  <a:off x="2115" y="530"/>
                  <a:ext cx="712"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p>
              </p:txBody>
            </p:sp>
          </p:grpSp>
        </p:grpSp>
        <p:sp>
          <p:nvSpPr>
            <p:cNvPr id="19461" name="Rectangle 29"/>
            <p:cNvSpPr>
              <a:spLocks noChangeArrowheads="1"/>
            </p:cNvSpPr>
            <p:nvPr/>
          </p:nvSpPr>
          <p:spPr bwMode="auto">
            <a:xfrm>
              <a:off x="-3" y="-3"/>
              <a:ext cx="2833" cy="1399"/>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p>
          </p:txBody>
        </p:sp>
      </p:grpSp>
    </p:spTree>
    <p:extLst>
      <p:ext uri="{BB962C8B-B14F-4D97-AF65-F5344CB8AC3E}">
        <p14:creationId xmlns:p14="http://schemas.microsoft.com/office/powerpoint/2010/main" val="1972006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ru-RU" smtClean="0">
                <a:latin typeface="Times New Roman" pitchFamily="18" charset="0"/>
                <a:cs typeface="Times New Roman" pitchFamily="18" charset="0"/>
              </a:rPr>
              <a:t>Специальные IP-адреса </a:t>
            </a:r>
          </a:p>
        </p:txBody>
      </p:sp>
      <p:graphicFrame>
        <p:nvGraphicFramePr>
          <p:cNvPr id="4" name="Таблица 3"/>
          <p:cNvGraphicFramePr>
            <a:graphicFrameLocks noGrp="1"/>
          </p:cNvGraphicFramePr>
          <p:nvPr/>
        </p:nvGraphicFramePr>
        <p:xfrm>
          <a:off x="571500" y="1500188"/>
          <a:ext cx="7786688" cy="3748089"/>
        </p:xfrm>
        <a:graphic>
          <a:graphicData uri="http://schemas.openxmlformats.org/drawingml/2006/table">
            <a:tbl>
              <a:tblPr/>
              <a:tblGrid>
                <a:gridCol w="703809"/>
                <a:gridCol w="708116"/>
                <a:gridCol w="708116"/>
                <a:gridCol w="708116"/>
                <a:gridCol w="4958531"/>
              </a:tblGrid>
              <a:tr h="533400">
                <a:tc gridSpan="4">
                  <a:txBody>
                    <a:bodyPr/>
                    <a:lstStyle/>
                    <a:p>
                      <a:pPr algn="ctr">
                        <a:lnSpc>
                          <a:spcPct val="115000"/>
                        </a:lnSpc>
                        <a:spcAft>
                          <a:spcPts val="0"/>
                        </a:spcAft>
                      </a:pPr>
                      <a:r>
                        <a:rPr lang="ru-RU" sz="1400" dirty="0">
                          <a:latin typeface="Calibri"/>
                          <a:ea typeface="Calibri"/>
                          <a:cs typeface="Times New Roman"/>
                        </a:rPr>
                        <a:t>все нули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buFontTx/>
                        <a:buChar char="-"/>
                      </a:pPr>
                      <a:r>
                        <a:rPr lang="ru-RU" sz="1400" dirty="0" smtClean="0">
                          <a:latin typeface="Calibri"/>
                          <a:ea typeface="Calibri"/>
                          <a:cs typeface="Times New Roman"/>
                        </a:rPr>
                        <a:t>станция </a:t>
                      </a:r>
                      <a:r>
                        <a:rPr lang="ru-RU" sz="1400" dirty="0">
                          <a:latin typeface="Calibri"/>
                          <a:ea typeface="Calibri"/>
                          <a:cs typeface="Times New Roman"/>
                        </a:rPr>
                        <a:t>пославшая пакет не имеет адреса. </a:t>
                      </a:r>
                      <a:endParaRPr lang="ru-RU" sz="1400" dirty="0" smtClean="0">
                        <a:latin typeface="Calibri"/>
                        <a:ea typeface="Calibri"/>
                        <a:cs typeface="Times New Roman"/>
                      </a:endParaRPr>
                    </a:p>
                    <a:p>
                      <a:pPr>
                        <a:lnSpc>
                          <a:spcPct val="115000"/>
                        </a:lnSpc>
                        <a:spcAft>
                          <a:spcPts val="0"/>
                        </a:spcAft>
                        <a:buFontTx/>
                        <a:buChar char="-"/>
                      </a:pPr>
                      <a:r>
                        <a:rPr lang="ru-RU" sz="1400" dirty="0" smtClean="0">
                          <a:latin typeface="Calibri"/>
                          <a:ea typeface="Calibri"/>
                          <a:cs typeface="Times New Roman"/>
                        </a:rPr>
                        <a:t>в </a:t>
                      </a:r>
                      <a:r>
                        <a:rPr lang="ru-RU" sz="1400" dirty="0">
                          <a:latin typeface="Calibri"/>
                          <a:ea typeface="Calibri"/>
                          <a:cs typeface="Times New Roman"/>
                        </a:rPr>
                        <a:t>ТМ – маршрут по умолчанию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gridSpan="4">
                  <a:txBody>
                    <a:bodyPr/>
                    <a:lstStyle/>
                    <a:p>
                      <a:pPr algn="ctr">
                        <a:lnSpc>
                          <a:spcPct val="115000"/>
                        </a:lnSpc>
                        <a:spcAft>
                          <a:spcPts val="0"/>
                        </a:spcAft>
                      </a:pPr>
                      <a:r>
                        <a:rPr lang="ru-RU" sz="1400" dirty="0">
                          <a:latin typeface="Calibri"/>
                          <a:ea typeface="Calibri"/>
                          <a:cs typeface="Times New Roman"/>
                        </a:rPr>
                        <a:t>все единицы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400" dirty="0">
                          <a:latin typeface="Calibri"/>
                          <a:ea typeface="Calibri"/>
                          <a:cs typeface="Times New Roman"/>
                        </a:rPr>
                        <a:t>- широковещательный адрес по своей сети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gridSpan="2">
                  <a:txBody>
                    <a:bodyPr/>
                    <a:lstStyle/>
                    <a:p>
                      <a:pPr algn="ctr">
                        <a:lnSpc>
                          <a:spcPct val="115000"/>
                        </a:lnSpc>
                        <a:spcAft>
                          <a:spcPts val="0"/>
                        </a:spcAft>
                      </a:pPr>
                      <a:r>
                        <a:rPr lang="ru-RU" sz="1400" dirty="0">
                          <a:latin typeface="Calibri"/>
                          <a:ea typeface="Calibri"/>
                          <a:cs typeface="Times New Roman"/>
                        </a:rPr>
                        <a:t>адрес сети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400">
                          <a:latin typeface="Calibri"/>
                          <a:ea typeface="Calibri"/>
                          <a:cs typeface="Times New Roman"/>
                        </a:rPr>
                        <a:t>единицы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400" dirty="0">
                          <a:latin typeface="Calibri"/>
                          <a:ea typeface="Calibri"/>
                          <a:cs typeface="Times New Roman"/>
                        </a:rPr>
                        <a:t>- направленный широковещательный адрес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gridSpan="2">
                  <a:txBody>
                    <a:bodyPr/>
                    <a:lstStyle/>
                    <a:p>
                      <a:pPr algn="ctr">
                        <a:lnSpc>
                          <a:spcPct val="115000"/>
                        </a:lnSpc>
                        <a:spcAft>
                          <a:spcPts val="0"/>
                        </a:spcAft>
                      </a:pPr>
                      <a:r>
                        <a:rPr lang="ru-RU" sz="1400" dirty="0">
                          <a:latin typeface="Calibri"/>
                          <a:ea typeface="Calibri"/>
                          <a:cs typeface="Times New Roman"/>
                        </a:rPr>
                        <a:t>адрес сети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400">
                          <a:latin typeface="Calibri"/>
                          <a:ea typeface="Calibri"/>
                          <a:cs typeface="Times New Roman"/>
                        </a:rPr>
                        <a:t>нули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400" dirty="0">
                          <a:latin typeface="Calibri"/>
                          <a:ea typeface="Calibri"/>
                          <a:cs typeface="Times New Roman"/>
                        </a:rPr>
                        <a:t>- адрес сети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gridSpan="2">
                  <a:txBody>
                    <a:bodyPr/>
                    <a:lstStyle/>
                    <a:p>
                      <a:pPr algn="ctr">
                        <a:lnSpc>
                          <a:spcPct val="115000"/>
                        </a:lnSpc>
                        <a:spcAft>
                          <a:spcPts val="0"/>
                        </a:spcAft>
                      </a:pPr>
                      <a:r>
                        <a:rPr lang="ru-RU" sz="1400" dirty="0">
                          <a:latin typeface="Calibri"/>
                          <a:ea typeface="Calibri"/>
                          <a:cs typeface="Times New Roman"/>
                        </a:rPr>
                        <a:t>нули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1400">
                          <a:latin typeface="Calibri"/>
                          <a:ea typeface="Calibri"/>
                          <a:cs typeface="Times New Roman"/>
                        </a:rPr>
                        <a:t>адрес хоста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400" dirty="0">
                          <a:latin typeface="Calibri"/>
                          <a:ea typeface="Calibri"/>
                          <a:cs typeface="Times New Roman"/>
                        </a:rPr>
                        <a:t>- адрес хоста в текущей сети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lgn="ctr">
                        <a:lnSpc>
                          <a:spcPct val="115000"/>
                        </a:lnSpc>
                        <a:spcAft>
                          <a:spcPts val="0"/>
                        </a:spcAft>
                      </a:pPr>
                      <a:r>
                        <a:rPr lang="ru-RU" sz="1400" dirty="0">
                          <a:latin typeface="Calibri"/>
                          <a:ea typeface="Calibri"/>
                          <a:cs typeface="Times New Roman"/>
                        </a:rPr>
                        <a:t>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400" dirty="0">
                          <a:latin typeface="Calibri"/>
                          <a:ea typeface="Calibri"/>
                          <a:cs typeface="Times New Roman"/>
                        </a:rPr>
                        <a:t>любое значение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400" dirty="0">
                          <a:latin typeface="Calibri"/>
                          <a:ea typeface="Calibri"/>
                          <a:cs typeface="Times New Roman"/>
                        </a:rPr>
                        <a:t>- петля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lgn="ctr">
                        <a:lnSpc>
                          <a:spcPct val="115000"/>
                        </a:lnSpc>
                        <a:spcAft>
                          <a:spcPts val="0"/>
                        </a:spcAft>
                      </a:pPr>
                      <a:r>
                        <a:rPr lang="ru-RU" sz="1400" dirty="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1400" dirty="0">
                          <a:latin typeface="Calibri"/>
                          <a:ea typeface="Calibri"/>
                          <a:cs typeface="Times New Roman"/>
                        </a:rPr>
                        <a:t>адрес хоста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3">
                  <a:txBody>
                    <a:bodyPr/>
                    <a:lstStyle/>
                    <a:p>
                      <a:pPr>
                        <a:lnSpc>
                          <a:spcPct val="115000"/>
                        </a:lnSpc>
                        <a:spcAft>
                          <a:spcPts val="0"/>
                        </a:spcAft>
                      </a:pPr>
                      <a:endParaRPr lang="ru-RU" sz="1400" dirty="0" smtClean="0">
                        <a:latin typeface="Calibri"/>
                        <a:ea typeface="Calibri"/>
                        <a:cs typeface="Times New Roman"/>
                      </a:endParaRPr>
                    </a:p>
                    <a:p>
                      <a:pPr>
                        <a:lnSpc>
                          <a:spcPct val="115000"/>
                        </a:lnSpc>
                        <a:spcAft>
                          <a:spcPts val="0"/>
                        </a:spcAft>
                      </a:pPr>
                      <a:r>
                        <a:rPr lang="ru-RU" sz="1400" dirty="0" smtClean="0">
                          <a:latin typeface="Calibri"/>
                          <a:ea typeface="Calibri"/>
                          <a:cs typeface="Times New Roman"/>
                        </a:rPr>
                        <a:t>- </a:t>
                      </a:r>
                      <a:r>
                        <a:rPr lang="ru-RU" sz="1400" dirty="0">
                          <a:latin typeface="Calibri"/>
                          <a:ea typeface="Calibri"/>
                          <a:cs typeface="Times New Roman"/>
                        </a:rPr>
                        <a:t>приватные диапазоны адресов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a:txBody>
                    <a:bodyPr/>
                    <a:lstStyle/>
                    <a:p>
                      <a:pPr algn="ctr">
                        <a:lnSpc>
                          <a:spcPct val="115000"/>
                        </a:lnSpc>
                        <a:spcAft>
                          <a:spcPts val="0"/>
                        </a:spcAft>
                      </a:pPr>
                      <a:r>
                        <a:rPr lang="ru-RU" sz="1400" dirty="0">
                          <a:latin typeface="Calibri"/>
                          <a:ea typeface="Calibri"/>
                          <a:cs typeface="Times New Roman"/>
                        </a:rPr>
                        <a:t>192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400" dirty="0">
                          <a:latin typeface="Calibri"/>
                          <a:ea typeface="Calibri"/>
                          <a:cs typeface="Times New Roman"/>
                        </a:rPr>
                        <a:t>адрес хоста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vMerge="1">
                  <a:txBody>
                    <a:bodyPr/>
                    <a:lstStyle/>
                    <a:p>
                      <a:endParaRPr lang="ru-RU"/>
                    </a:p>
                  </a:txBody>
                  <a:tcPr/>
                </a:tc>
              </a:tr>
              <a:tr h="266700">
                <a:tc gridSpan="4">
                  <a:txBody>
                    <a:bodyPr/>
                    <a:lstStyle/>
                    <a:p>
                      <a:pPr algn="ctr">
                        <a:lnSpc>
                          <a:spcPct val="115000"/>
                        </a:lnSpc>
                        <a:spcAft>
                          <a:spcPts val="0"/>
                        </a:spcAft>
                      </a:pPr>
                      <a:r>
                        <a:rPr lang="ru-RU" sz="1400" dirty="0">
                          <a:latin typeface="Calibri"/>
                          <a:ea typeface="Calibri"/>
                          <a:cs typeface="Times New Roman"/>
                        </a:rPr>
                        <a:t>172.16.0.0 – 172.31.255.255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vMerge="1">
                  <a:txBody>
                    <a:bodyPr/>
                    <a:lstStyle/>
                    <a:p>
                      <a:endParaRPr lang="ru-RU"/>
                    </a:p>
                  </a:txBody>
                  <a:tcPr/>
                </a:tc>
              </a:tr>
              <a:tr h="266700">
                <a:tc>
                  <a:txBody>
                    <a:bodyPr/>
                    <a:lstStyle/>
                    <a:p>
                      <a:pPr algn="ctr">
                        <a:lnSpc>
                          <a:spcPct val="115000"/>
                        </a:lnSpc>
                        <a:spcAft>
                          <a:spcPts val="0"/>
                        </a:spcAft>
                      </a:pPr>
                      <a:r>
                        <a:rPr lang="ru-RU" sz="1400" dirty="0">
                          <a:latin typeface="Calibri"/>
                          <a:ea typeface="Calibri"/>
                          <a:cs typeface="Times New Roman"/>
                        </a:rPr>
                        <a:t>169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Calibri"/>
                          <a:ea typeface="Calibri"/>
                          <a:cs typeface="Times New Roman"/>
                        </a:rPr>
                        <a:t>254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1400" dirty="0">
                          <a:latin typeface="Calibri"/>
                          <a:ea typeface="Calibri"/>
                          <a:cs typeface="Times New Roman"/>
                        </a:rPr>
                        <a:t>адрес хоста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nSpc>
                          <a:spcPct val="115000"/>
                        </a:lnSpc>
                        <a:spcAft>
                          <a:spcPts val="0"/>
                        </a:spcAft>
                      </a:pPr>
                      <a:r>
                        <a:rPr lang="ru-RU" sz="1400" dirty="0">
                          <a:latin typeface="Calibri"/>
                          <a:ea typeface="Calibri"/>
                          <a:cs typeface="Times New Roman"/>
                        </a:rPr>
                        <a:t>- адреса </a:t>
                      </a:r>
                      <a:r>
                        <a:rPr lang="en-US" sz="1400" dirty="0" err="1">
                          <a:latin typeface="Calibri"/>
                          <a:ea typeface="Calibri"/>
                          <a:cs typeface="Times New Roman"/>
                        </a:rPr>
                        <a:t>Zeroconf</a:t>
                      </a:r>
                      <a:r>
                        <a:rPr lang="en-US" sz="1400" dirty="0">
                          <a:latin typeface="Calibri"/>
                          <a:ea typeface="Calibri"/>
                          <a:cs typeface="Times New Roman"/>
                        </a:rPr>
                        <a:t> </a:t>
                      </a:r>
                      <a:r>
                        <a:rPr lang="ru-RU" sz="1400" dirty="0">
                          <a:latin typeface="Calibri"/>
                          <a:ea typeface="Calibri"/>
                          <a:cs typeface="Times New Roman"/>
                        </a:rPr>
                        <a:t>(автомат. настройка сети без </a:t>
                      </a:r>
                      <a:r>
                        <a:rPr lang="en-US" sz="1400" dirty="0">
                          <a:latin typeface="Calibri"/>
                          <a:ea typeface="Calibri"/>
                          <a:cs typeface="Times New Roman"/>
                        </a:rPr>
                        <a:t>DHCP</a:t>
                      </a:r>
                      <a:r>
                        <a:rPr lang="ru-RU" sz="1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89">
                <a:tc>
                  <a:txBody>
                    <a:bodyPr/>
                    <a:lstStyle/>
                    <a:p>
                      <a:pPr algn="ctr">
                        <a:lnSpc>
                          <a:spcPct val="115000"/>
                        </a:lnSpc>
                        <a:spcAft>
                          <a:spcPts val="0"/>
                        </a:spcAft>
                      </a:pPr>
                      <a:r>
                        <a:rPr lang="ru-RU" sz="1400" dirty="0">
                          <a:latin typeface="Calibri"/>
                          <a:ea typeface="Calibri"/>
                          <a:cs typeface="Times New Roman"/>
                        </a:rPr>
                        <a:t>192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Calibri"/>
                          <a:ea typeface="Calibri"/>
                          <a:cs typeface="Times New Roman"/>
                        </a:rPr>
                        <a:t>хост</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Calibri"/>
                          <a:ea typeface="Calibri"/>
                          <a:cs typeface="Times New Roman"/>
                        </a:rPr>
                        <a:t>- </a:t>
                      </a:r>
                      <a:r>
                        <a:rPr lang="en-US" sz="1400" dirty="0">
                          <a:latin typeface="Calibri"/>
                          <a:ea typeface="Calibri"/>
                          <a:cs typeface="Times New Roman"/>
                        </a:rPr>
                        <a:t>Test</a:t>
                      </a:r>
                      <a:r>
                        <a:rPr lang="ru-RU" sz="1400" dirty="0">
                          <a:latin typeface="Calibri"/>
                          <a:ea typeface="Calibri"/>
                          <a:cs typeface="Times New Roman"/>
                        </a:rPr>
                        <a:t>-</a:t>
                      </a:r>
                      <a:r>
                        <a:rPr lang="en-US" sz="1400" dirty="0">
                          <a:latin typeface="Calibri"/>
                          <a:ea typeface="Calibri"/>
                          <a:cs typeface="Times New Roman"/>
                        </a:rPr>
                        <a:t>Net </a:t>
                      </a:r>
                      <a:r>
                        <a:rPr lang="ru-RU" sz="1400" dirty="0">
                          <a:latin typeface="Calibri"/>
                          <a:ea typeface="Calibri"/>
                          <a:cs typeface="Times New Roman"/>
                        </a:rPr>
                        <a:t>– для использования в документации и примерах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gridSpan="4">
                  <a:txBody>
                    <a:bodyPr/>
                    <a:lstStyle/>
                    <a:p>
                      <a:pPr algn="ctr">
                        <a:lnSpc>
                          <a:spcPct val="115000"/>
                        </a:lnSpc>
                        <a:spcAft>
                          <a:spcPts val="0"/>
                        </a:spcAft>
                      </a:pPr>
                      <a:r>
                        <a:rPr lang="ru-RU" sz="1400" dirty="0">
                          <a:latin typeface="Calibri"/>
                          <a:ea typeface="Calibri"/>
                          <a:cs typeface="Times New Roman"/>
                        </a:rPr>
                        <a:t>192.88.99.0/24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400" dirty="0">
                          <a:latin typeface="Calibri"/>
                          <a:ea typeface="Calibri"/>
                          <a:cs typeface="Times New Roman"/>
                        </a:rPr>
                        <a:t>- Пересылка </a:t>
                      </a:r>
                      <a:r>
                        <a:rPr lang="en-US" sz="1400" dirty="0" err="1">
                          <a:latin typeface="Calibri"/>
                          <a:ea typeface="Calibri"/>
                          <a:cs typeface="Times New Roman"/>
                        </a:rPr>
                        <a:t>IPv</a:t>
                      </a:r>
                      <a:r>
                        <a:rPr lang="ru-RU" sz="1400" dirty="0">
                          <a:latin typeface="Calibri"/>
                          <a:ea typeface="Calibri"/>
                          <a:cs typeface="Times New Roman"/>
                        </a:rPr>
                        <a:t>6  в </a:t>
                      </a:r>
                      <a:r>
                        <a:rPr lang="en-US" sz="1400" dirty="0" err="1">
                          <a:latin typeface="Calibri"/>
                          <a:ea typeface="Calibri"/>
                          <a:cs typeface="Times New Roman"/>
                        </a:rPr>
                        <a:t>IPv</a:t>
                      </a:r>
                      <a:r>
                        <a:rPr lang="ru-RU" sz="1400" dirty="0">
                          <a:latin typeface="Calibri"/>
                          <a:ea typeface="Calibri"/>
                          <a:cs typeface="Times New Roman"/>
                        </a:rPr>
                        <a:t>4 сети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gridSpan="4">
                  <a:txBody>
                    <a:bodyPr/>
                    <a:lstStyle/>
                    <a:p>
                      <a:pPr algn="ctr">
                        <a:lnSpc>
                          <a:spcPct val="115000"/>
                        </a:lnSpc>
                        <a:spcAft>
                          <a:spcPts val="0"/>
                        </a:spcAft>
                      </a:pPr>
                      <a:r>
                        <a:rPr lang="ru-RU" sz="1400" dirty="0">
                          <a:latin typeface="Calibri"/>
                          <a:ea typeface="Calibri"/>
                          <a:cs typeface="Times New Roman"/>
                        </a:rPr>
                        <a:t>198.18.0.0/15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400" dirty="0">
                          <a:latin typeface="Calibri"/>
                          <a:ea typeface="Calibri"/>
                          <a:cs typeface="Times New Roman"/>
                        </a:rPr>
                        <a:t>- Проведение тестов производительности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95983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eaLnBrk="1" hangingPunct="1"/>
            <a:r>
              <a:rPr lang="ru-RU" smtClean="0">
                <a:latin typeface="Times New Roman" pitchFamily="18" charset="0"/>
                <a:cs typeface="Times New Roman" pitchFamily="18" charset="0"/>
              </a:rPr>
              <a:t>Подсети</a:t>
            </a:r>
            <a:r>
              <a:rPr lang="ru-RU" smtClean="0">
                <a:latin typeface="Times New Roman" pitchFamily="18" charset="0"/>
              </a:rPr>
              <a:t> </a:t>
            </a:r>
          </a:p>
        </p:txBody>
      </p:sp>
      <p:graphicFrame>
        <p:nvGraphicFramePr>
          <p:cNvPr id="3074" name="Object 3"/>
          <p:cNvGraphicFramePr>
            <a:graphicFrameLocks noChangeAspect="1"/>
          </p:cNvGraphicFramePr>
          <p:nvPr/>
        </p:nvGraphicFramePr>
        <p:xfrm>
          <a:off x="304800" y="2133600"/>
          <a:ext cx="4572000" cy="1676400"/>
        </p:xfrm>
        <a:graphic>
          <a:graphicData uri="http://schemas.openxmlformats.org/presentationml/2006/ole">
            <mc:AlternateContent xmlns:mc="http://schemas.openxmlformats.org/markup-compatibility/2006">
              <mc:Choice xmlns:v="urn:schemas-microsoft-com:vml" Requires="v">
                <p:oleObj spid="_x0000_s120879" name="Точечный рисунок" r:id="rId3" imgW="3095238" imgH="933580" progId="Paint.Picture">
                  <p:embed/>
                </p:oleObj>
              </mc:Choice>
              <mc:Fallback>
                <p:oleObj name="Точечный рисунок" r:id="rId3" imgW="3095238" imgH="93358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133600"/>
                        <a:ext cx="4572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Text Box 4"/>
          <p:cNvSpPr txBox="1">
            <a:spLocks noChangeArrowheads="1"/>
          </p:cNvSpPr>
          <p:nvPr/>
        </p:nvSpPr>
        <p:spPr bwMode="auto">
          <a:xfrm>
            <a:off x="304800" y="39624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atin typeface="Times New Roman" pitchFamily="18" charset="0"/>
              </a:rPr>
              <a:t>Адресная иерархия при организации подсетей </a:t>
            </a:r>
          </a:p>
        </p:txBody>
      </p:sp>
      <p:sp>
        <p:nvSpPr>
          <p:cNvPr id="3078" name="Text Box 5"/>
          <p:cNvSpPr txBox="1">
            <a:spLocks noChangeArrowheads="1"/>
          </p:cNvSpPr>
          <p:nvPr/>
        </p:nvSpPr>
        <p:spPr bwMode="auto">
          <a:xfrm>
            <a:off x="457200" y="4953000"/>
            <a:ext cx="754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ru-RU" sz="2400">
                <a:latin typeface="Times New Roman" pitchFamily="18" charset="0"/>
              </a:rPr>
              <a:t> Не нужно запрашивать ещё один сетевой номер, прежде чем установить новую сеть в организации.</a:t>
            </a:r>
          </a:p>
        </p:txBody>
      </p:sp>
      <p:graphicFrame>
        <p:nvGraphicFramePr>
          <p:cNvPr id="3075" name="Object 6"/>
          <p:cNvGraphicFramePr>
            <a:graphicFrameLocks noChangeAspect="1"/>
          </p:cNvGraphicFramePr>
          <p:nvPr/>
        </p:nvGraphicFramePr>
        <p:xfrm>
          <a:off x="5105400" y="1981200"/>
          <a:ext cx="3733800" cy="1944688"/>
        </p:xfrm>
        <a:graphic>
          <a:graphicData uri="http://schemas.openxmlformats.org/presentationml/2006/ole">
            <mc:AlternateContent xmlns:mc="http://schemas.openxmlformats.org/markup-compatibility/2006">
              <mc:Choice xmlns:v="urn:schemas-microsoft-com:vml" Requires="v">
                <p:oleObj spid="_x0000_s120880" name="Точечный рисунок" r:id="rId5" imgW="2962689" imgH="1542857" progId="Paint.Picture">
                  <p:embed/>
                </p:oleObj>
              </mc:Choice>
              <mc:Fallback>
                <p:oleObj name="Точечный рисунок" r:id="rId5" imgW="2962689" imgH="1542857"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981200"/>
                        <a:ext cx="373380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4557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71500" y="274638"/>
            <a:ext cx="8115300" cy="1143000"/>
          </a:xfrm>
        </p:spPr>
        <p:txBody>
          <a:bodyPr/>
          <a:lstStyle/>
          <a:p>
            <a:pPr eaLnBrk="1" hangingPunct="1"/>
            <a:r>
              <a:rPr lang="ru-RU" smtClean="0"/>
              <a:t>Маска подсети на примере класса </a:t>
            </a:r>
            <a:r>
              <a:rPr lang="en-US" smtClean="0"/>
              <a:t>B</a:t>
            </a:r>
            <a:endParaRPr lang="ru-RU" smtClean="0"/>
          </a:p>
        </p:txBody>
      </p:sp>
      <p:sp>
        <p:nvSpPr>
          <p:cNvPr id="21507" name="Rectangle 3"/>
          <p:cNvSpPr>
            <a:spLocks noGrp="1" noChangeArrowheads="1"/>
          </p:cNvSpPr>
          <p:nvPr>
            <p:ph type="body" idx="1"/>
          </p:nvPr>
        </p:nvSpPr>
        <p:spPr>
          <a:xfrm>
            <a:off x="914400" y="1447800"/>
            <a:ext cx="7772400" cy="4981575"/>
          </a:xfrm>
        </p:spPr>
        <p:txBody>
          <a:bodyPr>
            <a:normAutofit lnSpcReduction="10000"/>
          </a:bodyPr>
          <a:lstStyle/>
          <a:p>
            <a:pPr eaLnBrk="1" hangingPunct="1">
              <a:buFont typeface="Wingdings" pitchFamily="2" charset="2"/>
              <a:buNone/>
            </a:pPr>
            <a:r>
              <a:rPr lang="ru-RU" sz="2800" dirty="0" smtClean="0"/>
              <a:t>До организации подсетей</a:t>
            </a:r>
          </a:p>
          <a:p>
            <a:pPr eaLnBrk="1" hangingPunct="1">
              <a:buFont typeface="Wingdings" pitchFamily="2" charset="2"/>
              <a:buNone/>
            </a:pPr>
            <a:r>
              <a:rPr lang="ru-RU" sz="2800" dirty="0" smtClean="0"/>
              <a:t>                                                </a:t>
            </a:r>
            <a:r>
              <a:rPr lang="ru-RU" sz="1800" dirty="0" smtClean="0"/>
              <a:t>Маска 255.255.0.0</a:t>
            </a:r>
          </a:p>
          <a:p>
            <a:pPr eaLnBrk="1" hangingPunct="1">
              <a:buFont typeface="Wingdings" pitchFamily="2" charset="2"/>
              <a:buNone/>
            </a:pPr>
            <a:endParaRPr lang="ru-RU" sz="1800" dirty="0" smtClean="0"/>
          </a:p>
          <a:p>
            <a:pPr eaLnBrk="1" hangingPunct="1">
              <a:buFont typeface="Wingdings" pitchFamily="2" charset="2"/>
              <a:buNone/>
            </a:pPr>
            <a:endParaRPr lang="ru-RU" sz="2800" dirty="0" smtClean="0"/>
          </a:p>
          <a:p>
            <a:pPr eaLnBrk="1" hangingPunct="1">
              <a:buFont typeface="Wingdings" pitchFamily="2" charset="2"/>
              <a:buNone/>
            </a:pPr>
            <a:r>
              <a:rPr lang="ru-RU" sz="2800" dirty="0" smtClean="0"/>
              <a:t>После организации 256 (2</a:t>
            </a:r>
            <a:r>
              <a:rPr lang="ru-RU" sz="2800" baseline="30000" dirty="0" smtClean="0"/>
              <a:t>8</a:t>
            </a:r>
            <a:r>
              <a:rPr lang="ru-RU" sz="2800" dirty="0" smtClean="0"/>
              <a:t>) подсетей</a:t>
            </a:r>
          </a:p>
          <a:p>
            <a:pPr eaLnBrk="1" hangingPunct="1">
              <a:buFont typeface="Wingdings" pitchFamily="2" charset="2"/>
              <a:buNone/>
            </a:pPr>
            <a:r>
              <a:rPr lang="ru-RU" sz="1800" dirty="0" smtClean="0"/>
              <a:t>                                                                                                                                                				Маска 255.255.255.0</a:t>
            </a:r>
          </a:p>
          <a:p>
            <a:pPr eaLnBrk="1" hangingPunct="1">
              <a:buFont typeface="Wingdings" pitchFamily="2" charset="2"/>
              <a:buNone/>
            </a:pPr>
            <a:endParaRPr lang="ru-RU" sz="1800" dirty="0" smtClean="0"/>
          </a:p>
          <a:p>
            <a:pPr eaLnBrk="1" hangingPunct="1">
              <a:buFont typeface="Wingdings" pitchFamily="2" charset="2"/>
              <a:buNone/>
            </a:pPr>
            <a:endParaRPr lang="ru-RU" sz="1800" dirty="0" smtClean="0"/>
          </a:p>
          <a:p>
            <a:pPr eaLnBrk="1" hangingPunct="1">
              <a:buFont typeface="Wingdings" pitchFamily="2" charset="2"/>
              <a:buNone/>
            </a:pPr>
            <a:endParaRPr lang="ru-RU" sz="1800" dirty="0" smtClean="0"/>
          </a:p>
          <a:p>
            <a:pPr eaLnBrk="1" hangingPunct="1">
              <a:buFont typeface="Wingdings" pitchFamily="2" charset="2"/>
              <a:buNone/>
            </a:pPr>
            <a:r>
              <a:rPr lang="ru-RU" sz="1800" dirty="0" smtClean="0"/>
              <a:t>Узел читает адрес при помощи маски:</a:t>
            </a:r>
          </a:p>
          <a:p>
            <a:pPr eaLnBrk="1" hangingPunct="1">
              <a:buFont typeface="Wingdings" pitchFamily="2" charset="2"/>
              <a:buNone/>
            </a:pPr>
            <a:r>
              <a:rPr lang="ru-RU" sz="1800" dirty="0" smtClean="0"/>
              <a:t>биты адреса, определяющие номер </a:t>
            </a:r>
            <a:r>
              <a:rPr lang="en-US" sz="1800" dirty="0" smtClean="0"/>
              <a:t>IP-</a:t>
            </a:r>
            <a:r>
              <a:rPr lang="ru-RU" sz="1800" dirty="0" smtClean="0"/>
              <a:t>подсети в маске равны 1, а определяющие номер узла равны нулю.</a:t>
            </a:r>
          </a:p>
        </p:txBody>
      </p:sp>
      <p:grpSp>
        <p:nvGrpSpPr>
          <p:cNvPr id="21508" name="Group 4"/>
          <p:cNvGrpSpPr>
            <a:grpSpLocks/>
          </p:cNvGrpSpPr>
          <p:nvPr/>
        </p:nvGrpSpPr>
        <p:grpSpPr bwMode="auto">
          <a:xfrm>
            <a:off x="1198563" y="2348880"/>
            <a:ext cx="5029200" cy="1028700"/>
            <a:chOff x="1881" y="2214"/>
            <a:chExt cx="7920" cy="1620"/>
          </a:xfrm>
        </p:grpSpPr>
        <p:sp>
          <p:nvSpPr>
            <p:cNvPr id="21520" name="Rectangle 5"/>
            <p:cNvSpPr>
              <a:spLocks noChangeArrowheads="1"/>
            </p:cNvSpPr>
            <p:nvPr/>
          </p:nvSpPr>
          <p:spPr bwMode="auto">
            <a:xfrm>
              <a:off x="3861" y="2214"/>
              <a:ext cx="1980" cy="540"/>
            </a:xfrm>
            <a:prstGeom prst="rect">
              <a:avLst/>
            </a:prstGeom>
            <a:solidFill>
              <a:srgbClr val="FFFFFF"/>
            </a:solidFill>
            <a:ln w="9525">
              <a:solidFill>
                <a:srgbClr val="000000"/>
              </a:solidFill>
              <a:miter lim="800000"/>
              <a:headEnd/>
              <a:tailEnd/>
            </a:ln>
          </p:spPr>
          <p:txBody>
            <a:bodyPr/>
            <a:lstStyle/>
            <a:p>
              <a:endParaRPr lang="ru-RU"/>
            </a:p>
          </p:txBody>
        </p:sp>
        <p:sp>
          <p:nvSpPr>
            <p:cNvPr id="21521" name="Rectangle 6"/>
            <p:cNvSpPr>
              <a:spLocks noChangeArrowheads="1"/>
            </p:cNvSpPr>
            <p:nvPr/>
          </p:nvSpPr>
          <p:spPr bwMode="auto">
            <a:xfrm>
              <a:off x="5841" y="2214"/>
              <a:ext cx="1977" cy="540"/>
            </a:xfrm>
            <a:prstGeom prst="rect">
              <a:avLst/>
            </a:prstGeom>
            <a:solidFill>
              <a:srgbClr val="FFFFFF"/>
            </a:solidFill>
            <a:ln w="9525">
              <a:solidFill>
                <a:srgbClr val="000000"/>
              </a:solidFill>
              <a:miter lim="800000"/>
              <a:headEnd/>
              <a:tailEnd/>
            </a:ln>
          </p:spPr>
          <p:txBody>
            <a:bodyPr/>
            <a:lstStyle/>
            <a:p>
              <a:endParaRPr lang="ru-RU"/>
            </a:p>
          </p:txBody>
        </p:sp>
        <p:sp>
          <p:nvSpPr>
            <p:cNvPr id="21522" name="Rectangle 7"/>
            <p:cNvSpPr>
              <a:spLocks noChangeArrowheads="1"/>
            </p:cNvSpPr>
            <p:nvPr/>
          </p:nvSpPr>
          <p:spPr bwMode="auto">
            <a:xfrm>
              <a:off x="7801" y="2214"/>
              <a:ext cx="1980" cy="540"/>
            </a:xfrm>
            <a:prstGeom prst="rect">
              <a:avLst/>
            </a:prstGeom>
            <a:solidFill>
              <a:srgbClr val="FFFFFF"/>
            </a:solidFill>
            <a:ln w="9525">
              <a:solidFill>
                <a:srgbClr val="000000"/>
              </a:solidFill>
              <a:miter lim="800000"/>
              <a:headEnd/>
              <a:tailEnd/>
            </a:ln>
          </p:spPr>
          <p:txBody>
            <a:bodyPr/>
            <a:lstStyle/>
            <a:p>
              <a:endParaRPr lang="ru-RU"/>
            </a:p>
          </p:txBody>
        </p:sp>
        <p:sp>
          <p:nvSpPr>
            <p:cNvPr id="21523" name="Rectangle 8"/>
            <p:cNvSpPr>
              <a:spLocks noChangeArrowheads="1"/>
            </p:cNvSpPr>
            <p:nvPr/>
          </p:nvSpPr>
          <p:spPr bwMode="auto">
            <a:xfrm>
              <a:off x="1881" y="2214"/>
              <a:ext cx="1980" cy="540"/>
            </a:xfrm>
            <a:prstGeom prst="rect">
              <a:avLst/>
            </a:prstGeom>
            <a:solidFill>
              <a:srgbClr val="FFFFFF"/>
            </a:solidFill>
            <a:ln w="9525">
              <a:solidFill>
                <a:srgbClr val="000000"/>
              </a:solidFill>
              <a:miter lim="800000"/>
              <a:headEnd/>
              <a:tailEnd/>
            </a:ln>
          </p:spPr>
          <p:txBody>
            <a:bodyPr/>
            <a:lstStyle/>
            <a:p>
              <a:r>
                <a:rPr lang="ru-RU" sz="1200"/>
                <a:t>10</a:t>
              </a:r>
              <a:endParaRPr lang="ru-RU"/>
            </a:p>
          </p:txBody>
        </p:sp>
        <p:sp>
          <p:nvSpPr>
            <p:cNvPr id="21524" name="Freeform 9"/>
            <p:cNvSpPr>
              <a:spLocks/>
            </p:cNvSpPr>
            <p:nvPr/>
          </p:nvSpPr>
          <p:spPr bwMode="auto">
            <a:xfrm>
              <a:off x="5841" y="2754"/>
              <a:ext cx="3960" cy="360"/>
            </a:xfrm>
            <a:custGeom>
              <a:avLst/>
              <a:gdLst>
                <a:gd name="T0" fmla="*/ 0 w 3960"/>
                <a:gd name="T1" fmla="*/ 0 h 360"/>
                <a:gd name="T2" fmla="*/ 1980 w 3960"/>
                <a:gd name="T3" fmla="*/ 360 h 360"/>
                <a:gd name="T4" fmla="*/ 3960 w 3960"/>
                <a:gd name="T5" fmla="*/ 0 h 360"/>
                <a:gd name="T6" fmla="*/ 0 60000 65536"/>
                <a:gd name="T7" fmla="*/ 0 60000 65536"/>
                <a:gd name="T8" fmla="*/ 0 60000 65536"/>
                <a:gd name="T9" fmla="*/ 0 w 3960"/>
                <a:gd name="T10" fmla="*/ 0 h 360"/>
                <a:gd name="T11" fmla="*/ 3960 w 3960"/>
                <a:gd name="T12" fmla="*/ 360 h 360"/>
              </a:gdLst>
              <a:ahLst/>
              <a:cxnLst>
                <a:cxn ang="T6">
                  <a:pos x="T0" y="T1"/>
                </a:cxn>
                <a:cxn ang="T7">
                  <a:pos x="T2" y="T3"/>
                </a:cxn>
                <a:cxn ang="T8">
                  <a:pos x="T4" y="T5"/>
                </a:cxn>
              </a:cxnLst>
              <a:rect l="T9" t="T10" r="T11" b="T12"/>
              <a:pathLst>
                <a:path w="3960" h="360">
                  <a:moveTo>
                    <a:pt x="0" y="0"/>
                  </a:moveTo>
                  <a:cubicBezTo>
                    <a:pt x="660" y="180"/>
                    <a:pt x="1320" y="360"/>
                    <a:pt x="1980" y="360"/>
                  </a:cubicBezTo>
                  <a:cubicBezTo>
                    <a:pt x="2640" y="360"/>
                    <a:pt x="3300" y="180"/>
                    <a:pt x="3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1525" name="Text Box 10"/>
            <p:cNvSpPr txBox="1">
              <a:spLocks noChangeArrowheads="1"/>
            </p:cNvSpPr>
            <p:nvPr/>
          </p:nvSpPr>
          <p:spPr bwMode="auto">
            <a:xfrm>
              <a:off x="3501" y="3294"/>
              <a:ext cx="16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200"/>
                <a:t>Сеть</a:t>
              </a:r>
              <a:endParaRPr lang="ru-RU"/>
            </a:p>
          </p:txBody>
        </p:sp>
        <p:sp>
          <p:nvSpPr>
            <p:cNvPr id="21526" name="Text Box 11"/>
            <p:cNvSpPr txBox="1">
              <a:spLocks noChangeArrowheads="1"/>
            </p:cNvSpPr>
            <p:nvPr/>
          </p:nvSpPr>
          <p:spPr bwMode="auto">
            <a:xfrm>
              <a:off x="7101" y="3294"/>
              <a:ext cx="16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200"/>
                <a:t>Узел</a:t>
              </a:r>
              <a:endParaRPr lang="ru-RU"/>
            </a:p>
          </p:txBody>
        </p:sp>
        <p:sp>
          <p:nvSpPr>
            <p:cNvPr id="21527" name="Freeform 12"/>
            <p:cNvSpPr>
              <a:spLocks/>
            </p:cNvSpPr>
            <p:nvPr/>
          </p:nvSpPr>
          <p:spPr bwMode="auto">
            <a:xfrm>
              <a:off x="2241" y="2754"/>
              <a:ext cx="3600" cy="360"/>
            </a:xfrm>
            <a:custGeom>
              <a:avLst/>
              <a:gdLst>
                <a:gd name="T0" fmla="*/ 0 w 3960"/>
                <a:gd name="T1" fmla="*/ 0 h 360"/>
                <a:gd name="T2" fmla="*/ 1487 w 3960"/>
                <a:gd name="T3" fmla="*/ 360 h 360"/>
                <a:gd name="T4" fmla="*/ 2975 w 3960"/>
                <a:gd name="T5" fmla="*/ 0 h 360"/>
                <a:gd name="T6" fmla="*/ 0 60000 65536"/>
                <a:gd name="T7" fmla="*/ 0 60000 65536"/>
                <a:gd name="T8" fmla="*/ 0 60000 65536"/>
                <a:gd name="T9" fmla="*/ 0 w 3960"/>
                <a:gd name="T10" fmla="*/ 0 h 360"/>
                <a:gd name="T11" fmla="*/ 3960 w 3960"/>
                <a:gd name="T12" fmla="*/ 360 h 360"/>
              </a:gdLst>
              <a:ahLst/>
              <a:cxnLst>
                <a:cxn ang="T6">
                  <a:pos x="T0" y="T1"/>
                </a:cxn>
                <a:cxn ang="T7">
                  <a:pos x="T2" y="T3"/>
                </a:cxn>
                <a:cxn ang="T8">
                  <a:pos x="T4" y="T5"/>
                </a:cxn>
              </a:cxnLst>
              <a:rect l="T9" t="T10" r="T11" b="T12"/>
              <a:pathLst>
                <a:path w="3960" h="360">
                  <a:moveTo>
                    <a:pt x="0" y="0"/>
                  </a:moveTo>
                  <a:cubicBezTo>
                    <a:pt x="660" y="180"/>
                    <a:pt x="1320" y="360"/>
                    <a:pt x="1980" y="360"/>
                  </a:cubicBezTo>
                  <a:cubicBezTo>
                    <a:pt x="2640" y="360"/>
                    <a:pt x="3300" y="180"/>
                    <a:pt x="3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grpSp>
        <p:nvGrpSpPr>
          <p:cNvPr id="21509" name="Group 13"/>
          <p:cNvGrpSpPr>
            <a:grpSpLocks/>
          </p:cNvGrpSpPr>
          <p:nvPr/>
        </p:nvGrpSpPr>
        <p:grpSpPr bwMode="auto">
          <a:xfrm>
            <a:off x="1214438" y="4221088"/>
            <a:ext cx="5143500" cy="1028700"/>
            <a:chOff x="2061" y="4734"/>
            <a:chExt cx="8100" cy="1620"/>
          </a:xfrm>
        </p:grpSpPr>
        <p:sp>
          <p:nvSpPr>
            <p:cNvPr id="21510" name="Rectangle 14"/>
            <p:cNvSpPr>
              <a:spLocks noChangeArrowheads="1"/>
            </p:cNvSpPr>
            <p:nvPr/>
          </p:nvSpPr>
          <p:spPr bwMode="auto">
            <a:xfrm>
              <a:off x="4041" y="4734"/>
              <a:ext cx="1980" cy="540"/>
            </a:xfrm>
            <a:prstGeom prst="rect">
              <a:avLst/>
            </a:prstGeom>
            <a:solidFill>
              <a:srgbClr val="FFFFFF"/>
            </a:solidFill>
            <a:ln w="9525">
              <a:solidFill>
                <a:srgbClr val="000000"/>
              </a:solidFill>
              <a:miter lim="800000"/>
              <a:headEnd/>
              <a:tailEnd/>
            </a:ln>
          </p:spPr>
          <p:txBody>
            <a:bodyPr/>
            <a:lstStyle/>
            <a:p>
              <a:endParaRPr lang="ru-RU"/>
            </a:p>
          </p:txBody>
        </p:sp>
        <p:sp>
          <p:nvSpPr>
            <p:cNvPr id="21511" name="Rectangle 15"/>
            <p:cNvSpPr>
              <a:spLocks noChangeArrowheads="1"/>
            </p:cNvSpPr>
            <p:nvPr/>
          </p:nvSpPr>
          <p:spPr bwMode="auto">
            <a:xfrm>
              <a:off x="6021" y="4734"/>
              <a:ext cx="1977" cy="540"/>
            </a:xfrm>
            <a:prstGeom prst="rect">
              <a:avLst/>
            </a:prstGeom>
            <a:solidFill>
              <a:srgbClr val="FFFFFF"/>
            </a:solidFill>
            <a:ln w="9525">
              <a:solidFill>
                <a:srgbClr val="000000"/>
              </a:solidFill>
              <a:miter lim="800000"/>
              <a:headEnd/>
              <a:tailEnd/>
            </a:ln>
          </p:spPr>
          <p:txBody>
            <a:bodyPr/>
            <a:lstStyle/>
            <a:p>
              <a:endParaRPr lang="ru-RU"/>
            </a:p>
          </p:txBody>
        </p:sp>
        <p:sp>
          <p:nvSpPr>
            <p:cNvPr id="21512" name="Rectangle 16"/>
            <p:cNvSpPr>
              <a:spLocks noChangeArrowheads="1"/>
            </p:cNvSpPr>
            <p:nvPr/>
          </p:nvSpPr>
          <p:spPr bwMode="auto">
            <a:xfrm>
              <a:off x="7981" y="4734"/>
              <a:ext cx="1980" cy="540"/>
            </a:xfrm>
            <a:prstGeom prst="rect">
              <a:avLst/>
            </a:prstGeom>
            <a:solidFill>
              <a:srgbClr val="FFFFFF"/>
            </a:solidFill>
            <a:ln w="9525">
              <a:solidFill>
                <a:srgbClr val="000000"/>
              </a:solidFill>
              <a:miter lim="800000"/>
              <a:headEnd/>
              <a:tailEnd/>
            </a:ln>
          </p:spPr>
          <p:txBody>
            <a:bodyPr/>
            <a:lstStyle/>
            <a:p>
              <a:endParaRPr lang="ru-RU"/>
            </a:p>
          </p:txBody>
        </p:sp>
        <p:sp>
          <p:nvSpPr>
            <p:cNvPr id="21513" name="Rectangle 17"/>
            <p:cNvSpPr>
              <a:spLocks noChangeArrowheads="1"/>
            </p:cNvSpPr>
            <p:nvPr/>
          </p:nvSpPr>
          <p:spPr bwMode="auto">
            <a:xfrm>
              <a:off x="2061" y="4734"/>
              <a:ext cx="1980" cy="540"/>
            </a:xfrm>
            <a:prstGeom prst="rect">
              <a:avLst/>
            </a:prstGeom>
            <a:solidFill>
              <a:srgbClr val="FFFFFF"/>
            </a:solidFill>
            <a:ln w="9525">
              <a:solidFill>
                <a:srgbClr val="000000"/>
              </a:solidFill>
              <a:miter lim="800000"/>
              <a:headEnd/>
              <a:tailEnd/>
            </a:ln>
          </p:spPr>
          <p:txBody>
            <a:bodyPr/>
            <a:lstStyle/>
            <a:p>
              <a:r>
                <a:rPr lang="ru-RU" sz="1200"/>
                <a:t>10</a:t>
              </a:r>
              <a:endParaRPr lang="ru-RU"/>
            </a:p>
          </p:txBody>
        </p:sp>
        <p:sp>
          <p:nvSpPr>
            <p:cNvPr id="21514" name="Freeform 18"/>
            <p:cNvSpPr>
              <a:spLocks/>
            </p:cNvSpPr>
            <p:nvPr/>
          </p:nvSpPr>
          <p:spPr bwMode="auto">
            <a:xfrm>
              <a:off x="8001" y="5274"/>
              <a:ext cx="1980" cy="360"/>
            </a:xfrm>
            <a:custGeom>
              <a:avLst/>
              <a:gdLst>
                <a:gd name="T0" fmla="*/ 0 w 3960"/>
                <a:gd name="T1" fmla="*/ 0 h 360"/>
                <a:gd name="T2" fmla="*/ 248 w 3960"/>
                <a:gd name="T3" fmla="*/ 360 h 360"/>
                <a:gd name="T4" fmla="*/ 495 w 3960"/>
                <a:gd name="T5" fmla="*/ 0 h 360"/>
                <a:gd name="T6" fmla="*/ 0 60000 65536"/>
                <a:gd name="T7" fmla="*/ 0 60000 65536"/>
                <a:gd name="T8" fmla="*/ 0 60000 65536"/>
                <a:gd name="T9" fmla="*/ 0 w 3960"/>
                <a:gd name="T10" fmla="*/ 0 h 360"/>
                <a:gd name="T11" fmla="*/ 3960 w 3960"/>
                <a:gd name="T12" fmla="*/ 360 h 360"/>
              </a:gdLst>
              <a:ahLst/>
              <a:cxnLst>
                <a:cxn ang="T6">
                  <a:pos x="T0" y="T1"/>
                </a:cxn>
                <a:cxn ang="T7">
                  <a:pos x="T2" y="T3"/>
                </a:cxn>
                <a:cxn ang="T8">
                  <a:pos x="T4" y="T5"/>
                </a:cxn>
              </a:cxnLst>
              <a:rect l="T9" t="T10" r="T11" b="T12"/>
              <a:pathLst>
                <a:path w="3960" h="360">
                  <a:moveTo>
                    <a:pt x="0" y="0"/>
                  </a:moveTo>
                  <a:cubicBezTo>
                    <a:pt x="660" y="180"/>
                    <a:pt x="1320" y="360"/>
                    <a:pt x="1980" y="360"/>
                  </a:cubicBezTo>
                  <a:cubicBezTo>
                    <a:pt x="2640" y="360"/>
                    <a:pt x="3300" y="180"/>
                    <a:pt x="3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1515" name="Text Box 19"/>
            <p:cNvSpPr txBox="1">
              <a:spLocks noChangeArrowheads="1"/>
            </p:cNvSpPr>
            <p:nvPr/>
          </p:nvSpPr>
          <p:spPr bwMode="auto">
            <a:xfrm>
              <a:off x="3681" y="5814"/>
              <a:ext cx="16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200"/>
                <a:t>Сеть</a:t>
              </a:r>
              <a:endParaRPr lang="ru-RU"/>
            </a:p>
          </p:txBody>
        </p:sp>
        <p:sp>
          <p:nvSpPr>
            <p:cNvPr id="21516" name="Text Box 20"/>
            <p:cNvSpPr txBox="1">
              <a:spLocks noChangeArrowheads="1"/>
            </p:cNvSpPr>
            <p:nvPr/>
          </p:nvSpPr>
          <p:spPr bwMode="auto">
            <a:xfrm>
              <a:off x="8541" y="5814"/>
              <a:ext cx="16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200"/>
                <a:t>Узел</a:t>
              </a:r>
              <a:endParaRPr lang="ru-RU"/>
            </a:p>
          </p:txBody>
        </p:sp>
        <p:sp>
          <p:nvSpPr>
            <p:cNvPr id="21517" name="Freeform 21"/>
            <p:cNvSpPr>
              <a:spLocks/>
            </p:cNvSpPr>
            <p:nvPr/>
          </p:nvSpPr>
          <p:spPr bwMode="auto">
            <a:xfrm>
              <a:off x="6021" y="5274"/>
              <a:ext cx="1980" cy="360"/>
            </a:xfrm>
            <a:custGeom>
              <a:avLst/>
              <a:gdLst>
                <a:gd name="T0" fmla="*/ 0 w 3960"/>
                <a:gd name="T1" fmla="*/ 0 h 360"/>
                <a:gd name="T2" fmla="*/ 248 w 3960"/>
                <a:gd name="T3" fmla="*/ 360 h 360"/>
                <a:gd name="T4" fmla="*/ 495 w 3960"/>
                <a:gd name="T5" fmla="*/ 0 h 360"/>
                <a:gd name="T6" fmla="*/ 0 60000 65536"/>
                <a:gd name="T7" fmla="*/ 0 60000 65536"/>
                <a:gd name="T8" fmla="*/ 0 60000 65536"/>
                <a:gd name="T9" fmla="*/ 0 w 3960"/>
                <a:gd name="T10" fmla="*/ 0 h 360"/>
                <a:gd name="T11" fmla="*/ 3960 w 3960"/>
                <a:gd name="T12" fmla="*/ 360 h 360"/>
              </a:gdLst>
              <a:ahLst/>
              <a:cxnLst>
                <a:cxn ang="T6">
                  <a:pos x="T0" y="T1"/>
                </a:cxn>
                <a:cxn ang="T7">
                  <a:pos x="T2" y="T3"/>
                </a:cxn>
                <a:cxn ang="T8">
                  <a:pos x="T4" y="T5"/>
                </a:cxn>
              </a:cxnLst>
              <a:rect l="T9" t="T10" r="T11" b="T12"/>
              <a:pathLst>
                <a:path w="3960" h="360">
                  <a:moveTo>
                    <a:pt x="0" y="0"/>
                  </a:moveTo>
                  <a:cubicBezTo>
                    <a:pt x="660" y="180"/>
                    <a:pt x="1320" y="360"/>
                    <a:pt x="1980" y="360"/>
                  </a:cubicBezTo>
                  <a:cubicBezTo>
                    <a:pt x="2640" y="360"/>
                    <a:pt x="3300" y="180"/>
                    <a:pt x="3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1518" name="Text Box 22"/>
            <p:cNvSpPr txBox="1">
              <a:spLocks noChangeArrowheads="1"/>
            </p:cNvSpPr>
            <p:nvPr/>
          </p:nvSpPr>
          <p:spPr bwMode="auto">
            <a:xfrm>
              <a:off x="6561" y="5814"/>
              <a:ext cx="16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200"/>
                <a:t>Подсеть</a:t>
              </a:r>
              <a:endParaRPr lang="ru-RU"/>
            </a:p>
          </p:txBody>
        </p:sp>
        <p:sp>
          <p:nvSpPr>
            <p:cNvPr id="21519" name="Freeform 23"/>
            <p:cNvSpPr>
              <a:spLocks/>
            </p:cNvSpPr>
            <p:nvPr/>
          </p:nvSpPr>
          <p:spPr bwMode="auto">
            <a:xfrm>
              <a:off x="2421" y="5274"/>
              <a:ext cx="3600" cy="360"/>
            </a:xfrm>
            <a:custGeom>
              <a:avLst/>
              <a:gdLst>
                <a:gd name="T0" fmla="*/ 0 w 3960"/>
                <a:gd name="T1" fmla="*/ 0 h 360"/>
                <a:gd name="T2" fmla="*/ 1487 w 3960"/>
                <a:gd name="T3" fmla="*/ 360 h 360"/>
                <a:gd name="T4" fmla="*/ 2975 w 3960"/>
                <a:gd name="T5" fmla="*/ 0 h 360"/>
                <a:gd name="T6" fmla="*/ 0 60000 65536"/>
                <a:gd name="T7" fmla="*/ 0 60000 65536"/>
                <a:gd name="T8" fmla="*/ 0 60000 65536"/>
                <a:gd name="T9" fmla="*/ 0 w 3960"/>
                <a:gd name="T10" fmla="*/ 0 h 360"/>
                <a:gd name="T11" fmla="*/ 3960 w 3960"/>
                <a:gd name="T12" fmla="*/ 360 h 360"/>
              </a:gdLst>
              <a:ahLst/>
              <a:cxnLst>
                <a:cxn ang="T6">
                  <a:pos x="T0" y="T1"/>
                </a:cxn>
                <a:cxn ang="T7">
                  <a:pos x="T2" y="T3"/>
                </a:cxn>
                <a:cxn ang="T8">
                  <a:pos x="T4" y="T5"/>
                </a:cxn>
              </a:cxnLst>
              <a:rect l="T9" t="T10" r="T11" b="T12"/>
              <a:pathLst>
                <a:path w="3960" h="360">
                  <a:moveTo>
                    <a:pt x="0" y="0"/>
                  </a:moveTo>
                  <a:cubicBezTo>
                    <a:pt x="660" y="180"/>
                    <a:pt x="1320" y="360"/>
                    <a:pt x="1980" y="360"/>
                  </a:cubicBezTo>
                  <a:cubicBezTo>
                    <a:pt x="2640" y="360"/>
                    <a:pt x="3300" y="180"/>
                    <a:pt x="39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grpSp>
    </p:spTree>
    <p:extLst>
      <p:ext uri="{BB962C8B-B14F-4D97-AF65-F5344CB8AC3E}">
        <p14:creationId xmlns:p14="http://schemas.microsoft.com/office/powerpoint/2010/main" val="2057500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Передача данных в компьютерных сетях</a:t>
            </a:r>
            <a:endParaRPr lang="ru-RU" dirty="0"/>
          </a:p>
        </p:txBody>
      </p:sp>
      <p:sp>
        <p:nvSpPr>
          <p:cNvPr id="3" name="Содержимое 2"/>
          <p:cNvSpPr>
            <a:spLocks noGrp="1"/>
          </p:cNvSpPr>
          <p:nvPr>
            <p:ph sz="quarter" idx="1"/>
          </p:nvPr>
        </p:nvSpPr>
        <p:spPr>
          <a:xfrm>
            <a:off x="457200" y="1935163"/>
            <a:ext cx="8229600" cy="1565275"/>
          </a:xfrm>
        </p:spPr>
        <p:txBody>
          <a:bodyPr/>
          <a:lstStyle/>
          <a:p>
            <a:r>
              <a:rPr lang="ru-RU" dirty="0" smtClean="0"/>
              <a:t>Пульсирующий трафик</a:t>
            </a:r>
            <a:endParaRPr lang="ru-RU" dirty="0"/>
          </a:p>
        </p:txBody>
      </p:sp>
      <p:graphicFrame>
        <p:nvGraphicFramePr>
          <p:cNvPr id="29" name="Диаграмма 28"/>
          <p:cNvGraphicFramePr/>
          <p:nvPr/>
        </p:nvGraphicFramePr>
        <p:xfrm>
          <a:off x="571472" y="2786058"/>
          <a:ext cx="7786742" cy="40719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9"/>
          <p:cNvSpPr>
            <a:spLocks noGrp="1" noChangeArrowheads="1"/>
          </p:cNvSpPr>
          <p:nvPr>
            <p:ph type="title"/>
          </p:nvPr>
        </p:nvSpPr>
        <p:spPr/>
        <p:txBody>
          <a:bodyPr/>
          <a:lstStyle/>
          <a:p>
            <a:pPr eaLnBrk="1" hangingPunct="1"/>
            <a:r>
              <a:rPr lang="ru-RU" smtClean="0"/>
              <a:t>Наложение маски на </a:t>
            </a:r>
            <a:r>
              <a:rPr lang="en-US" smtClean="0"/>
              <a:t>IP-</a:t>
            </a:r>
            <a:r>
              <a:rPr lang="ru-RU" smtClean="0"/>
              <a:t>адрес</a:t>
            </a:r>
          </a:p>
        </p:txBody>
      </p:sp>
      <p:graphicFrame>
        <p:nvGraphicFramePr>
          <p:cNvPr id="4098" name="Object 2"/>
          <p:cNvGraphicFramePr>
            <a:graphicFrameLocks noGrp="1" noChangeAspect="1"/>
          </p:cNvGraphicFramePr>
          <p:nvPr>
            <p:ph idx="1"/>
          </p:nvPr>
        </p:nvGraphicFramePr>
        <p:xfrm>
          <a:off x="1182688" y="2924175"/>
          <a:ext cx="7772400" cy="1365250"/>
        </p:xfrm>
        <a:graphic>
          <a:graphicData uri="http://schemas.openxmlformats.org/presentationml/2006/ole">
            <mc:AlternateContent xmlns:mc="http://schemas.openxmlformats.org/markup-compatibility/2006">
              <mc:Choice xmlns:v="urn:schemas-microsoft-com:vml" Requires="v">
                <p:oleObj spid="_x0000_s121881" name="Точечный рисунок" r:id="rId3" imgW="6400000" imgH="1123810" progId="Paint.Picture">
                  <p:embed/>
                </p:oleObj>
              </mc:Choice>
              <mc:Fallback>
                <p:oleObj name="Точечный рисунок" r:id="rId3" imgW="6400000" imgH="11238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688" y="2924175"/>
                        <a:ext cx="7772400" cy="1365250"/>
                      </a:xfrm>
                      <a:prstGeom prst="rect">
                        <a:avLst/>
                      </a:prstGeom>
                    </p:spPr>
                  </p:pic>
                </p:oleObj>
              </mc:Fallback>
            </mc:AlternateContent>
          </a:graphicData>
        </a:graphic>
      </p:graphicFrame>
      <p:sp>
        <p:nvSpPr>
          <p:cNvPr id="4100" name="Text Box 11"/>
          <p:cNvSpPr txBox="1">
            <a:spLocks noChangeArrowheads="1"/>
          </p:cNvSpPr>
          <p:nvPr/>
        </p:nvSpPr>
        <p:spPr bwMode="auto">
          <a:xfrm>
            <a:off x="1331913" y="2420938"/>
            <a:ext cx="287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t>Маска 255.255.255.0</a:t>
            </a:r>
          </a:p>
        </p:txBody>
      </p:sp>
      <p:sp>
        <p:nvSpPr>
          <p:cNvPr id="4101" name="Text Box 12"/>
          <p:cNvSpPr txBox="1">
            <a:spLocks noChangeArrowheads="1"/>
          </p:cNvSpPr>
          <p:nvPr/>
        </p:nvSpPr>
        <p:spPr bwMode="auto">
          <a:xfrm>
            <a:off x="1331913" y="4365625"/>
            <a:ext cx="23764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IP-</a:t>
            </a:r>
            <a:r>
              <a:rPr lang="ru-RU"/>
              <a:t>адрес</a:t>
            </a:r>
          </a:p>
        </p:txBody>
      </p:sp>
    </p:spTree>
    <p:extLst>
      <p:ext uri="{BB962C8B-B14F-4D97-AF65-F5344CB8AC3E}">
        <p14:creationId xmlns:p14="http://schemas.microsoft.com/office/powerpoint/2010/main" val="864634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ru-RU" smtClean="0">
                <a:latin typeface="Times New Roman" pitchFamily="18" charset="0"/>
                <a:cs typeface="Times New Roman" pitchFamily="18" charset="0"/>
              </a:rPr>
              <a:t>Имена</a:t>
            </a:r>
            <a:r>
              <a:rPr lang="ru-RU" smtClean="0">
                <a:latin typeface="Times New Roman" pitchFamily="18" charset="0"/>
              </a:rPr>
              <a:t> </a:t>
            </a:r>
          </a:p>
        </p:txBody>
      </p:sp>
      <p:sp>
        <p:nvSpPr>
          <p:cNvPr id="22531" name="Text Box 3"/>
          <p:cNvSpPr txBox="1">
            <a:spLocks noChangeArrowheads="1"/>
          </p:cNvSpPr>
          <p:nvPr/>
        </p:nvSpPr>
        <p:spPr bwMode="auto">
          <a:xfrm>
            <a:off x="838200" y="1981200"/>
            <a:ext cx="8077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000" dirty="0">
                <a:solidFill>
                  <a:srgbClr val="000000"/>
                </a:solidFill>
                <a:latin typeface="Times New Roman" pitchFamily="18" charset="0"/>
                <a:cs typeface="Times New Roman" pitchFamily="18" charset="0"/>
              </a:rPr>
              <a:t>Людям удобнее называть машины по именам, а не числами. Например, у машины по имени </a:t>
            </a:r>
            <a:r>
              <a:rPr lang="ru-RU" sz="2000" dirty="0" err="1">
                <a:solidFill>
                  <a:srgbClr val="000000"/>
                </a:solidFill>
                <a:latin typeface="Times New Roman" pitchFamily="18" charset="0"/>
                <a:cs typeface="Times New Roman" pitchFamily="18" charset="0"/>
              </a:rPr>
              <a:t>alpha</a:t>
            </a:r>
            <a:r>
              <a:rPr lang="ru-RU" sz="2000" dirty="0">
                <a:solidFill>
                  <a:srgbClr val="000000"/>
                </a:solidFill>
                <a:latin typeface="Times New Roman" pitchFamily="18" charset="0"/>
                <a:cs typeface="Times New Roman" pitchFamily="18" charset="0"/>
              </a:rPr>
              <a:t> может быть IP-адрес 223.1.2.1. </a:t>
            </a:r>
            <a:r>
              <a:rPr lang="ru-RU" sz="2000" dirty="0">
                <a:solidFill>
                  <a:srgbClr val="000000"/>
                </a:solidFill>
                <a:latin typeface="Times New Roman" pitchFamily="18" charset="0"/>
              </a:rPr>
              <a:t>И</a:t>
            </a:r>
            <a:r>
              <a:rPr lang="ru-RU" sz="2000" dirty="0">
                <a:solidFill>
                  <a:srgbClr val="000000"/>
                </a:solidFill>
                <a:latin typeface="Times New Roman" pitchFamily="18" charset="0"/>
                <a:cs typeface="Times New Roman" pitchFamily="18" charset="0"/>
              </a:rPr>
              <a:t>нформация о соответствии имен IP-адресам хранится в файлах "</a:t>
            </a:r>
            <a:r>
              <a:rPr lang="ru-RU" sz="2000" dirty="0" err="1">
                <a:solidFill>
                  <a:srgbClr val="000000"/>
                </a:solidFill>
                <a:latin typeface="Times New Roman" pitchFamily="18" charset="0"/>
                <a:cs typeface="Times New Roman" pitchFamily="18" charset="0"/>
              </a:rPr>
              <a:t>hosts</a:t>
            </a:r>
            <a:r>
              <a:rPr lang="ru-RU" sz="2000" dirty="0">
                <a:solidFill>
                  <a:srgbClr val="000000"/>
                </a:solidFill>
                <a:latin typeface="Times New Roman" pitchFamily="18" charset="0"/>
                <a:cs typeface="Times New Roman" pitchFamily="18" charset="0"/>
              </a:rPr>
              <a:t>" на каждом узле</a:t>
            </a:r>
            <a:r>
              <a:rPr lang="ru-RU" sz="2000" dirty="0">
                <a:solidFill>
                  <a:srgbClr val="000000"/>
                </a:solidFill>
                <a:latin typeface="Times New Roman" pitchFamily="18" charset="0"/>
              </a:rPr>
              <a:t> или</a:t>
            </a:r>
            <a:r>
              <a:rPr lang="ru-RU" sz="2000" dirty="0">
                <a:solidFill>
                  <a:srgbClr val="000000"/>
                </a:solidFill>
                <a:latin typeface="Times New Roman" pitchFamily="18" charset="0"/>
                <a:cs typeface="Times New Roman" pitchFamily="18" charset="0"/>
              </a:rPr>
              <a:t> на </a:t>
            </a:r>
            <a:r>
              <a:rPr lang="en-US" sz="2000" dirty="0">
                <a:solidFill>
                  <a:srgbClr val="000000"/>
                </a:solidFill>
                <a:latin typeface="Times New Roman" pitchFamily="18" charset="0"/>
                <a:cs typeface="Times New Roman" pitchFamily="18" charset="0"/>
              </a:rPr>
              <a:t>DNS</a:t>
            </a:r>
            <a:r>
              <a:rPr lang="ru-RU" sz="2000" dirty="0">
                <a:solidFill>
                  <a:srgbClr val="000000"/>
                </a:solidFill>
                <a:latin typeface="Times New Roman" pitchFamily="18" charset="0"/>
                <a:cs typeface="Times New Roman" pitchFamily="18" charset="0"/>
              </a:rPr>
              <a:t> сервере и доступна по сети. </a:t>
            </a:r>
            <a:endParaRPr lang="ru-RU" sz="2000" dirty="0">
              <a:solidFill>
                <a:srgbClr val="000000"/>
              </a:solidFill>
              <a:latin typeface="Times New Roman" pitchFamily="18" charset="0"/>
            </a:endParaRPr>
          </a:p>
        </p:txBody>
      </p:sp>
      <p:sp>
        <p:nvSpPr>
          <p:cNvPr id="22532" name="Text Box 4"/>
          <p:cNvSpPr txBox="1">
            <a:spLocks noChangeArrowheads="1"/>
          </p:cNvSpPr>
          <p:nvPr/>
        </p:nvSpPr>
        <p:spPr bwMode="auto">
          <a:xfrm>
            <a:off x="914400" y="3352800"/>
            <a:ext cx="29718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000">
                <a:latin typeface="Times New Roman" pitchFamily="18" charset="0"/>
              </a:rPr>
              <a:t>223.1.2.1      alpha </a:t>
            </a:r>
          </a:p>
          <a:p>
            <a:pPr eaLnBrk="1" hangingPunct="1">
              <a:spcBef>
                <a:spcPct val="50000"/>
              </a:spcBef>
            </a:pPr>
            <a:r>
              <a:rPr lang="ru-RU" sz="2000">
                <a:latin typeface="Times New Roman" pitchFamily="18" charset="0"/>
              </a:rPr>
              <a:t>223.1.2.2      beta</a:t>
            </a:r>
          </a:p>
          <a:p>
            <a:pPr eaLnBrk="1" hangingPunct="1">
              <a:spcBef>
                <a:spcPct val="50000"/>
              </a:spcBef>
            </a:pPr>
            <a:r>
              <a:rPr lang="ru-RU" sz="2000">
                <a:latin typeface="Times New Roman" pitchFamily="18" charset="0"/>
              </a:rPr>
              <a:t>223.1.2.3      gamma </a:t>
            </a:r>
          </a:p>
          <a:p>
            <a:pPr eaLnBrk="1" hangingPunct="1">
              <a:spcBef>
                <a:spcPct val="50000"/>
              </a:spcBef>
            </a:pPr>
            <a:r>
              <a:rPr lang="ru-RU" sz="2000">
                <a:latin typeface="Times New Roman" pitchFamily="18" charset="0"/>
              </a:rPr>
              <a:t>223.1.2.4      delta</a:t>
            </a:r>
          </a:p>
          <a:p>
            <a:pPr eaLnBrk="1" hangingPunct="1">
              <a:spcBef>
                <a:spcPct val="50000"/>
              </a:spcBef>
            </a:pPr>
            <a:r>
              <a:rPr lang="ru-RU" sz="2000">
                <a:latin typeface="Times New Roman" pitchFamily="18" charset="0"/>
              </a:rPr>
              <a:t>223.1.3.2      epsilon</a:t>
            </a:r>
          </a:p>
          <a:p>
            <a:pPr eaLnBrk="1" hangingPunct="1">
              <a:spcBef>
                <a:spcPct val="50000"/>
              </a:spcBef>
            </a:pPr>
            <a:r>
              <a:rPr lang="ru-RU" sz="2000">
                <a:latin typeface="Times New Roman" pitchFamily="18" charset="0"/>
              </a:rPr>
              <a:t>223.1.4.2      iota </a:t>
            </a:r>
          </a:p>
        </p:txBody>
      </p:sp>
      <p:sp>
        <p:nvSpPr>
          <p:cNvPr id="22533" name="Text Box 5"/>
          <p:cNvSpPr txBox="1">
            <a:spLocks noChangeArrowheads="1"/>
          </p:cNvSpPr>
          <p:nvPr/>
        </p:nvSpPr>
        <p:spPr bwMode="auto">
          <a:xfrm>
            <a:off x="4267200" y="4022725"/>
            <a:ext cx="480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000">
                <a:latin typeface="Times New Roman" pitchFamily="18" charset="0"/>
                <a:cs typeface="Times New Roman" pitchFamily="18" charset="0"/>
              </a:rPr>
              <a:t>IP-сети также могут иметь имена</a:t>
            </a:r>
            <a:r>
              <a:rPr lang="en-US" sz="2000">
                <a:latin typeface="Times New Roman" pitchFamily="18" charset="0"/>
                <a:cs typeface="Times New Roman" pitchFamily="18" charset="0"/>
              </a:rPr>
              <a:t> (</a:t>
            </a:r>
            <a:r>
              <a:rPr lang="ru-RU" sz="2000">
                <a:latin typeface="Times New Roman" pitchFamily="18" charset="0"/>
                <a:cs typeface="Times New Roman" pitchFamily="18" charset="0"/>
              </a:rPr>
              <a:t>файл "networks" </a:t>
            </a:r>
            <a:r>
              <a:rPr lang="en-US" sz="2000">
                <a:latin typeface="Times New Roman" pitchFamily="18" charset="0"/>
                <a:cs typeface="Times New Roman" pitchFamily="18" charset="0"/>
              </a:rPr>
              <a:t>)</a:t>
            </a:r>
            <a:r>
              <a:rPr lang="ru-RU" sz="2000">
                <a:latin typeface="Times New Roman" pitchFamily="18" charset="0"/>
              </a:rPr>
              <a:t>:</a:t>
            </a:r>
          </a:p>
        </p:txBody>
      </p:sp>
      <p:sp>
        <p:nvSpPr>
          <p:cNvPr id="22534" name="Text Box 6"/>
          <p:cNvSpPr txBox="1">
            <a:spLocks noChangeArrowheads="1"/>
          </p:cNvSpPr>
          <p:nvPr/>
        </p:nvSpPr>
        <p:spPr bwMode="auto">
          <a:xfrm>
            <a:off x="4267200" y="4695825"/>
            <a:ext cx="3810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000">
                <a:solidFill>
                  <a:srgbClr val="000000"/>
                </a:solidFill>
                <a:latin typeface="Times New Roman" pitchFamily="18" charset="0"/>
                <a:cs typeface="Times New Roman" pitchFamily="18" charset="0"/>
              </a:rPr>
              <a:t>223.1.2       </a:t>
            </a:r>
            <a:r>
              <a:rPr lang="en-US" sz="2000">
                <a:solidFill>
                  <a:srgbClr val="000000"/>
                </a:solidFill>
                <a:latin typeface="Times New Roman" pitchFamily="18" charset="0"/>
                <a:cs typeface="Times New Roman" pitchFamily="18" charset="0"/>
              </a:rPr>
              <a:t>d</a:t>
            </a:r>
            <a:r>
              <a:rPr lang="ru-RU" sz="2000">
                <a:solidFill>
                  <a:srgbClr val="000000"/>
                </a:solidFill>
                <a:latin typeface="Times New Roman" pitchFamily="18" charset="0"/>
                <a:cs typeface="Times New Roman" pitchFamily="18" charset="0"/>
              </a:rPr>
              <a:t>evelopment                      </a:t>
            </a:r>
            <a:endParaRPr lang="en-US" sz="2000">
              <a:solidFill>
                <a:srgbClr val="000000"/>
              </a:solidFill>
              <a:latin typeface="Times New Roman" pitchFamily="18" charset="0"/>
              <a:cs typeface="Times New Roman" pitchFamily="18" charset="0"/>
            </a:endParaRPr>
          </a:p>
          <a:p>
            <a:pPr eaLnBrk="1" hangingPunct="1">
              <a:spcBef>
                <a:spcPct val="50000"/>
              </a:spcBef>
            </a:pPr>
            <a:r>
              <a:rPr lang="ru-RU" sz="2000">
                <a:solidFill>
                  <a:srgbClr val="000000"/>
                </a:solidFill>
                <a:latin typeface="Times New Roman" pitchFamily="18" charset="0"/>
                <a:cs typeface="Times New Roman" pitchFamily="18" charset="0"/>
              </a:rPr>
              <a:t>223.1.3 </a:t>
            </a:r>
            <a:r>
              <a:rPr lang="en-US" sz="2000">
                <a:solidFill>
                  <a:srgbClr val="000000"/>
                </a:solidFill>
                <a:latin typeface="Times New Roman" pitchFamily="18" charset="0"/>
                <a:cs typeface="Times New Roman" pitchFamily="18" charset="0"/>
              </a:rPr>
              <a:t>       a</a:t>
            </a:r>
            <a:r>
              <a:rPr lang="ru-RU" sz="2000">
                <a:solidFill>
                  <a:srgbClr val="000000"/>
                </a:solidFill>
                <a:latin typeface="Times New Roman" pitchFamily="18" charset="0"/>
                <a:cs typeface="Times New Roman" pitchFamily="18" charset="0"/>
              </a:rPr>
              <a:t>ccounting </a:t>
            </a:r>
            <a:endParaRPr lang="en-US" sz="2000">
              <a:solidFill>
                <a:srgbClr val="000000"/>
              </a:solidFill>
              <a:latin typeface="Times New Roman" pitchFamily="18" charset="0"/>
              <a:cs typeface="Times New Roman" pitchFamily="18" charset="0"/>
            </a:endParaRPr>
          </a:p>
          <a:p>
            <a:pPr eaLnBrk="1" hangingPunct="1">
              <a:spcBef>
                <a:spcPct val="50000"/>
              </a:spcBef>
            </a:pPr>
            <a:r>
              <a:rPr lang="ru-RU" sz="2000">
                <a:latin typeface="Times New Roman" pitchFamily="18" charset="0"/>
                <a:cs typeface="Times New Roman" pitchFamily="18" charset="0"/>
              </a:rPr>
              <a:t>223.1.4        factory </a:t>
            </a:r>
          </a:p>
        </p:txBody>
      </p:sp>
    </p:spTree>
    <p:extLst>
      <p:ext uri="{BB962C8B-B14F-4D97-AF65-F5344CB8AC3E}">
        <p14:creationId xmlns:p14="http://schemas.microsoft.com/office/powerpoint/2010/main" val="2752774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ru-RU" smtClean="0">
                <a:latin typeface="Times New Roman" pitchFamily="18" charset="0"/>
                <a:cs typeface="Times New Roman" pitchFamily="18" charset="0"/>
              </a:rPr>
              <a:t>IP-таблица маршрутов</a:t>
            </a:r>
            <a:r>
              <a:rPr lang="ru-RU" smtClean="0">
                <a:latin typeface="Times New Roman" pitchFamily="18" charset="0"/>
              </a:rPr>
              <a:t> </a:t>
            </a:r>
          </a:p>
        </p:txBody>
      </p:sp>
      <p:sp>
        <p:nvSpPr>
          <p:cNvPr id="23555" name="Text Box 3"/>
          <p:cNvSpPr txBox="1">
            <a:spLocks noChangeArrowheads="1"/>
          </p:cNvSpPr>
          <p:nvPr/>
        </p:nvSpPr>
        <p:spPr bwMode="auto">
          <a:xfrm>
            <a:off x="838200" y="2590800"/>
            <a:ext cx="7696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dirty="0">
                <a:latin typeface="Times New Roman" pitchFamily="18" charset="0"/>
                <a:cs typeface="Times New Roman" pitchFamily="18" charset="0"/>
              </a:rPr>
              <a:t>Таблица маршрутов содержит по одной строке для каждого маршрута. Основными столбцами таблицы маршрутов являются номер сети, флаг прямой или косвенной маршрутизации, IP-адрес и номер сетевого интерфейса. Эта таблица используется модулем IP при обработке каждого отправляемого IP-пакета</a:t>
            </a:r>
            <a:r>
              <a:rPr lang="ru-RU" sz="2400" dirty="0">
                <a:latin typeface="Times New Roman" pitchFamily="18" charset="0"/>
              </a:rPr>
              <a:t> </a:t>
            </a:r>
          </a:p>
        </p:txBody>
      </p:sp>
    </p:spTree>
    <p:extLst>
      <p:ext uri="{BB962C8B-B14F-4D97-AF65-F5344CB8AC3E}">
        <p14:creationId xmlns:p14="http://schemas.microsoft.com/office/powerpoint/2010/main" val="26153673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Grp="1" noChangeArrowheads="1"/>
          </p:cNvSpPr>
          <p:nvPr>
            <p:ph type="title"/>
          </p:nvPr>
        </p:nvSpPr>
        <p:spPr/>
        <p:txBody>
          <a:bodyPr/>
          <a:lstStyle/>
          <a:p>
            <a:pPr eaLnBrk="1" hangingPunct="1"/>
            <a:r>
              <a:rPr lang="en-US" smtClean="0"/>
              <a:t>IP-</a:t>
            </a:r>
            <a:r>
              <a:rPr lang="ru-RU" smtClean="0"/>
              <a:t>маршрутизация </a:t>
            </a:r>
          </a:p>
        </p:txBody>
      </p:sp>
      <p:graphicFrame>
        <p:nvGraphicFramePr>
          <p:cNvPr id="5122" name="Object 2"/>
          <p:cNvGraphicFramePr>
            <a:graphicFrameLocks noGrp="1" noChangeAspect="1"/>
          </p:cNvGraphicFramePr>
          <p:nvPr>
            <p:ph idx="1"/>
            <p:extLst>
              <p:ext uri="{D42A27DB-BD31-4B8C-83A1-F6EECF244321}">
                <p14:modId xmlns:p14="http://schemas.microsoft.com/office/powerpoint/2010/main" val="3014390975"/>
              </p:ext>
            </p:extLst>
          </p:nvPr>
        </p:nvGraphicFramePr>
        <p:xfrm>
          <a:off x="1403648" y="1484784"/>
          <a:ext cx="6486525" cy="4114800"/>
        </p:xfrm>
        <a:graphic>
          <a:graphicData uri="http://schemas.openxmlformats.org/presentationml/2006/ole">
            <mc:AlternateContent xmlns:mc="http://schemas.openxmlformats.org/markup-compatibility/2006">
              <mc:Choice xmlns:v="urn:schemas-microsoft-com:vml" Requires="v">
                <p:oleObj spid="_x0000_s122905" name="VISIO" r:id="rId3" imgW="9609120" imgH="6095520" progId="Visio.Drawing.6">
                  <p:embed/>
                </p:oleObj>
              </mc:Choice>
              <mc:Fallback>
                <p:oleObj name="VISIO" r:id="rId3" imgW="9609120" imgH="60955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484784"/>
                        <a:ext cx="6486525" cy="4114800"/>
                      </a:xfrm>
                      <a:prstGeom prst="rect">
                        <a:avLst/>
                      </a:prstGeom>
                    </p:spPr>
                  </p:pic>
                </p:oleObj>
              </mc:Fallback>
            </mc:AlternateContent>
          </a:graphicData>
        </a:graphic>
      </p:graphicFrame>
    </p:spTree>
    <p:extLst>
      <p:ext uri="{BB962C8B-B14F-4D97-AF65-F5344CB8AC3E}">
        <p14:creationId xmlns:p14="http://schemas.microsoft.com/office/powerpoint/2010/main" val="712336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ru-RU" smtClean="0"/>
              <a:t>Протоколы маршрутизации</a:t>
            </a:r>
          </a:p>
        </p:txBody>
      </p:sp>
      <p:sp>
        <p:nvSpPr>
          <p:cNvPr id="24579" name="Rectangle 3"/>
          <p:cNvSpPr>
            <a:spLocks noGrp="1" noChangeArrowheads="1"/>
          </p:cNvSpPr>
          <p:nvPr>
            <p:ph idx="1"/>
          </p:nvPr>
        </p:nvSpPr>
        <p:spPr/>
        <p:txBody>
          <a:bodyPr/>
          <a:lstStyle/>
          <a:p>
            <a:pPr eaLnBrk="1" hangingPunct="1"/>
            <a:r>
              <a:rPr lang="ru-RU" sz="2800" dirty="0" smtClean="0"/>
              <a:t>Распространяют топологическую информацию по сети</a:t>
            </a:r>
          </a:p>
          <a:p>
            <a:pPr eaLnBrk="1" hangingPunct="1"/>
            <a:r>
              <a:rPr lang="ru-RU" sz="2800" dirty="0" smtClean="0"/>
              <a:t>Строят топологическую карту сети</a:t>
            </a:r>
          </a:p>
          <a:p>
            <a:pPr eaLnBrk="1" hangingPunct="1"/>
            <a:r>
              <a:rPr lang="ru-RU" sz="2800" dirty="0" smtClean="0"/>
              <a:t>Рассчитывают наилучший (относительно некоторой метрики) маршрут</a:t>
            </a:r>
          </a:p>
          <a:p>
            <a:pPr eaLnBrk="1" hangingPunct="1"/>
            <a:r>
              <a:rPr lang="ru-RU" sz="2800" dirty="0" smtClean="0"/>
              <a:t>Формируют таблицу маршрутизации </a:t>
            </a:r>
            <a:r>
              <a:rPr lang="en-US" sz="2800" dirty="0" smtClean="0"/>
              <a:t>IP</a:t>
            </a:r>
            <a:endParaRPr lang="ru-RU" sz="2800" dirty="0" smtClean="0"/>
          </a:p>
          <a:p>
            <a:pPr eaLnBrk="1" hangingPunct="1"/>
            <a:r>
              <a:rPr lang="ru-RU" sz="2800" dirty="0" smtClean="0"/>
              <a:t>Динамически изменяют маршрут при изменениях на сети</a:t>
            </a:r>
          </a:p>
        </p:txBody>
      </p:sp>
    </p:spTree>
    <p:extLst>
      <p:ext uri="{BB962C8B-B14F-4D97-AF65-F5344CB8AC3E}">
        <p14:creationId xmlns:p14="http://schemas.microsoft.com/office/powerpoint/2010/main" val="1805538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r>
              <a:rPr lang="ru-RU" smtClean="0"/>
              <a:t>Транспортные протоколы</a:t>
            </a:r>
          </a:p>
        </p:txBody>
      </p:sp>
      <p:sp>
        <p:nvSpPr>
          <p:cNvPr id="3" name="Текст 2"/>
          <p:cNvSpPr>
            <a:spLocks noGrp="1"/>
          </p:cNvSpPr>
          <p:nvPr>
            <p:ph type="body" idx="1"/>
          </p:nvPr>
        </p:nvSpPr>
        <p:spPr/>
        <p:txBody>
          <a:bodyPr/>
          <a:lstStyle/>
          <a:p>
            <a:pPr eaLnBrk="1" hangingPunct="1">
              <a:defRPr/>
            </a:pPr>
            <a:r>
              <a:rPr lang="en-US" dirty="0" smtClean="0"/>
              <a:t>TCP, UDP</a:t>
            </a:r>
            <a:endParaRPr lang="ru-RU" dirty="0"/>
          </a:p>
        </p:txBody>
      </p:sp>
    </p:spTree>
    <p:extLst>
      <p:ext uri="{BB962C8B-B14F-4D97-AF65-F5344CB8AC3E}">
        <p14:creationId xmlns:p14="http://schemas.microsoft.com/office/powerpoint/2010/main" val="3530183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ru-RU" smtClean="0">
                <a:latin typeface="Times New Roman" pitchFamily="18" charset="0"/>
                <a:cs typeface="Times New Roman" pitchFamily="18" charset="0"/>
              </a:rPr>
              <a:t>Протокол UDP</a:t>
            </a:r>
          </a:p>
        </p:txBody>
      </p:sp>
      <p:sp>
        <p:nvSpPr>
          <p:cNvPr id="27651" name="Text Box 3"/>
          <p:cNvSpPr txBox="1">
            <a:spLocks noChangeArrowheads="1"/>
          </p:cNvSpPr>
          <p:nvPr/>
        </p:nvSpPr>
        <p:spPr bwMode="auto">
          <a:xfrm>
            <a:off x="914400" y="1981200"/>
            <a:ext cx="79248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400" dirty="0"/>
              <a:t>Протокол UDP - </a:t>
            </a:r>
            <a:r>
              <a:rPr lang="ru-RU" sz="2400" dirty="0" err="1"/>
              <a:t>User</a:t>
            </a:r>
            <a:r>
              <a:rPr lang="ru-RU" sz="2400" dirty="0"/>
              <a:t> </a:t>
            </a:r>
            <a:r>
              <a:rPr lang="ru-RU" sz="2400" dirty="0" err="1"/>
              <a:t>Datagram</a:t>
            </a:r>
            <a:r>
              <a:rPr lang="ru-RU" sz="2400" dirty="0"/>
              <a:t> </a:t>
            </a:r>
            <a:r>
              <a:rPr lang="ru-RU" sz="2400" dirty="0" err="1"/>
              <a:t>Protocol</a:t>
            </a:r>
            <a:r>
              <a:rPr lang="ru-RU" sz="2400" dirty="0"/>
              <a:t> </a:t>
            </a:r>
          </a:p>
          <a:p>
            <a:pPr eaLnBrk="1" hangingPunct="1"/>
            <a:r>
              <a:rPr lang="ru-RU" sz="2400" dirty="0"/>
              <a:t>Предоставляет прикладным процессам транспортные услуги. Обеспечивает ненадежную доставку </a:t>
            </a:r>
            <a:r>
              <a:rPr lang="ru-RU" sz="2400" dirty="0" err="1"/>
              <a:t>датаграмм</a:t>
            </a:r>
            <a:r>
              <a:rPr lang="ru-RU" sz="2400" dirty="0"/>
              <a:t> и не поддерживает соединений из конца в конец. К данным добавляются поля, одно из которых, поле "порт", обеспечивает мультиплексирование информации между разными прикладными процессами, а другое - "контрольная сумма" - позволяет определять целостность данных. </a:t>
            </a:r>
          </a:p>
          <a:p>
            <a:pPr eaLnBrk="1" hangingPunct="1">
              <a:spcBef>
                <a:spcPct val="50000"/>
              </a:spcBef>
            </a:pPr>
            <a:endParaRPr lang="ru-RU" sz="2400" dirty="0"/>
          </a:p>
        </p:txBody>
      </p:sp>
    </p:spTree>
    <p:extLst>
      <p:ext uri="{BB962C8B-B14F-4D97-AF65-F5344CB8AC3E}">
        <p14:creationId xmlns:p14="http://schemas.microsoft.com/office/powerpoint/2010/main" val="190625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981075" y="685800"/>
            <a:ext cx="8162925" cy="762000"/>
          </a:xfrm>
        </p:spPr>
        <p:txBody>
          <a:bodyPr/>
          <a:lstStyle/>
          <a:p>
            <a:pPr eaLnBrk="1" hangingPunct="1"/>
            <a:r>
              <a:rPr lang="ru-RU" smtClean="0">
                <a:latin typeface="Times New Roman" pitchFamily="18" charset="0"/>
                <a:cs typeface="Times New Roman" pitchFamily="18" charset="0"/>
              </a:rPr>
              <a:t>Формат протокола UDP</a:t>
            </a:r>
            <a:endParaRPr lang="ru-RU" smtClean="0">
              <a:latin typeface="Times New Roman" pitchFamily="18" charset="0"/>
            </a:endParaRPr>
          </a:p>
        </p:txBody>
      </p:sp>
      <p:graphicFrame>
        <p:nvGraphicFramePr>
          <p:cNvPr id="6146" name="Object 2"/>
          <p:cNvGraphicFramePr>
            <a:graphicFrameLocks noChangeAspect="1"/>
          </p:cNvGraphicFramePr>
          <p:nvPr/>
        </p:nvGraphicFramePr>
        <p:xfrm>
          <a:off x="533400" y="2057400"/>
          <a:ext cx="8458200" cy="2184400"/>
        </p:xfrm>
        <a:graphic>
          <a:graphicData uri="http://schemas.openxmlformats.org/presentationml/2006/ole">
            <mc:AlternateContent xmlns:mc="http://schemas.openxmlformats.org/markup-compatibility/2006">
              <mc:Choice xmlns:v="urn:schemas-microsoft-com:vml" Requires="v">
                <p:oleObj spid="_x0000_s123929" name="Точечный рисунок" r:id="rId3" imgW="5161905" imgH="1333333" progId="Paint.Picture">
                  <p:embed/>
                </p:oleObj>
              </mc:Choice>
              <mc:Fallback>
                <p:oleObj name="Точечный рисунок" r:id="rId3" imgW="5161905" imgH="133333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57400"/>
                        <a:ext cx="8458200"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4"/>
          <p:cNvSpPr txBox="1">
            <a:spLocks noChangeArrowheads="1"/>
          </p:cNvSpPr>
          <p:nvPr/>
        </p:nvSpPr>
        <p:spPr bwMode="auto">
          <a:xfrm>
            <a:off x="762000" y="4876800"/>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000">
                <a:latin typeface="Times New Roman" pitchFamily="18" charset="0"/>
              </a:rPr>
              <a:t>Длина сообщения - это длина UDP-пакета (данные). Минимальная длина - 8 байт. Сам заголовок имеет длину 8 байт. </a:t>
            </a:r>
          </a:p>
        </p:txBody>
      </p:sp>
    </p:spTree>
    <p:extLst>
      <p:ext uri="{BB962C8B-B14F-4D97-AF65-F5344CB8AC3E}">
        <p14:creationId xmlns:p14="http://schemas.microsoft.com/office/powerpoint/2010/main" val="31023721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ru-RU" smtClean="0">
                <a:latin typeface="Times New Roman" pitchFamily="18" charset="0"/>
                <a:cs typeface="Times New Roman" pitchFamily="18" charset="0"/>
              </a:rPr>
              <a:t>Порты транспортного протокола </a:t>
            </a:r>
          </a:p>
        </p:txBody>
      </p:sp>
      <p:sp>
        <p:nvSpPr>
          <p:cNvPr id="28675" name="Text Box 3"/>
          <p:cNvSpPr txBox="1">
            <a:spLocks noChangeArrowheads="1"/>
          </p:cNvSpPr>
          <p:nvPr/>
        </p:nvSpPr>
        <p:spPr bwMode="auto">
          <a:xfrm>
            <a:off x="857250" y="1714500"/>
            <a:ext cx="76200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dirty="0"/>
              <a:t>Порты отправителя и получателя - двухбайтовые поля. Имеют значения от 0 до 65536. Идентифицируют приложения, данные которых переносит данный пакет протокола транспортного уровня. Механизм введен для того, чтобы разные приложения, работающие на одном узле сети, могли независимо друг от друга передавать свои данные.</a:t>
            </a:r>
          </a:p>
          <a:p>
            <a:pPr eaLnBrk="1" hangingPunct="1">
              <a:spcBef>
                <a:spcPct val="50000"/>
              </a:spcBef>
            </a:pPr>
            <a:r>
              <a:rPr lang="ru-RU" sz="2400" dirty="0"/>
              <a:t>Например, TELNET - 23, FTP - 21, SMTP - 25 (работают по TCP) и DNS - 53 (работает по UDP). </a:t>
            </a:r>
          </a:p>
        </p:txBody>
      </p:sp>
    </p:spTree>
    <p:extLst>
      <p:ext uri="{BB962C8B-B14F-4D97-AF65-F5344CB8AC3E}">
        <p14:creationId xmlns:p14="http://schemas.microsoft.com/office/powerpoint/2010/main" val="29630675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ru-RU" smtClean="0">
                <a:latin typeface="Times New Roman" pitchFamily="18" charset="0"/>
                <a:cs typeface="Times New Roman" pitchFamily="18" charset="0"/>
              </a:rPr>
              <a:t>Контрольное суммирование </a:t>
            </a:r>
          </a:p>
        </p:txBody>
      </p:sp>
      <p:sp>
        <p:nvSpPr>
          <p:cNvPr id="30723" name="Text Box 3"/>
          <p:cNvSpPr txBox="1">
            <a:spLocks noChangeArrowheads="1"/>
          </p:cNvSpPr>
          <p:nvPr/>
        </p:nvSpPr>
        <p:spPr bwMode="auto">
          <a:xfrm>
            <a:off x="914400" y="1905000"/>
            <a:ext cx="75438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5000"/>
              </a:lnSpc>
            </a:pPr>
            <a:r>
              <a:rPr lang="ru-RU" sz="2000" dirty="0"/>
              <a:t>Контрольная сумма содержит код, полученный в результате контрольного суммирования UDP-заголовка и поля данных (для </a:t>
            </a:r>
            <a:r>
              <a:rPr lang="en-US" sz="2000" dirty="0"/>
              <a:t>IP – </a:t>
            </a:r>
            <a:r>
              <a:rPr lang="ru-RU" sz="2000" dirty="0"/>
              <a:t>только заголовок).</a:t>
            </a:r>
          </a:p>
          <a:p>
            <a:pPr eaLnBrk="1" hangingPunct="1">
              <a:lnSpc>
                <a:spcPct val="125000"/>
              </a:lnSpc>
            </a:pPr>
            <a:r>
              <a:rPr lang="ru-RU" sz="2000" dirty="0"/>
              <a:t>Если контрольная сумма правильная (или равна нулю), то проверяется порт назначения. Если к этому порту подключен прикладной процесс, то сообщение, содержащееся в </a:t>
            </a:r>
            <a:r>
              <a:rPr lang="ru-RU" sz="2000" dirty="0" err="1"/>
              <a:t>датаграмме</a:t>
            </a:r>
            <a:r>
              <a:rPr lang="ru-RU" sz="2000" dirty="0"/>
              <a:t>, становится в очередь для прочтения. В остальных случаях </a:t>
            </a:r>
            <a:r>
              <a:rPr lang="ru-RU" sz="2000" dirty="0" err="1"/>
              <a:t>датаграмма</a:t>
            </a:r>
            <a:r>
              <a:rPr lang="ru-RU" sz="2000" dirty="0"/>
              <a:t> отбрасывается. Если </a:t>
            </a:r>
            <a:r>
              <a:rPr lang="ru-RU" sz="2000" dirty="0" err="1"/>
              <a:t>датаграммы</a:t>
            </a:r>
            <a:r>
              <a:rPr lang="ru-RU" sz="2000" dirty="0"/>
              <a:t> поступают быстрее, чем их успевает обрабатывать прикладной процесс, то при переполнении очереди они отбрасываются модулем UDP. </a:t>
            </a:r>
          </a:p>
          <a:p>
            <a:pPr eaLnBrk="1" hangingPunct="1">
              <a:lnSpc>
                <a:spcPct val="125000"/>
              </a:lnSpc>
              <a:spcBef>
                <a:spcPct val="50000"/>
              </a:spcBef>
            </a:pPr>
            <a:endParaRPr lang="ru-RU" sz="2000" dirty="0"/>
          </a:p>
        </p:txBody>
      </p:sp>
    </p:spTree>
    <p:extLst>
      <p:ext uri="{BB962C8B-B14F-4D97-AF65-F5344CB8AC3E}">
        <p14:creationId xmlns:p14="http://schemas.microsoft.com/office/powerpoint/2010/main" val="3010603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ru-RU" dirty="0" smtClean="0"/>
              <a:t>Коммутация пакетов</a:t>
            </a:r>
          </a:p>
        </p:txBody>
      </p:sp>
      <p:pic>
        <p:nvPicPr>
          <p:cNvPr id="19459" name="Picture 4"/>
          <p:cNvPicPr>
            <a:picLocks noGrp="1" noChangeAspect="1" noChangeArrowheads="1"/>
          </p:cNvPicPr>
          <p:nvPr>
            <p:ph sz="quarter" idx="1"/>
          </p:nvPr>
        </p:nvPicPr>
        <p:blipFill>
          <a:blip r:embed="rId3"/>
          <a:stretch>
            <a:fillRect/>
          </a:stretch>
        </p:blipFill>
        <p:spPr>
          <a:xfrm>
            <a:off x="1547664" y="1301422"/>
            <a:ext cx="6565165" cy="4572000"/>
          </a:xfrm>
          <a:noFill/>
        </p:spPr>
      </p:pic>
      <p:sp>
        <p:nvSpPr>
          <p:cNvPr id="4" name="TextBox 3"/>
          <p:cNvSpPr txBox="1"/>
          <p:nvPr/>
        </p:nvSpPr>
        <p:spPr>
          <a:xfrm>
            <a:off x="251520" y="4509120"/>
            <a:ext cx="4000528" cy="2031325"/>
          </a:xfrm>
          <a:prstGeom prst="rect">
            <a:avLst/>
          </a:prstGeom>
          <a:noFill/>
        </p:spPr>
        <p:txBody>
          <a:bodyPr wrap="square" rtlCol="0">
            <a:spAutoFit/>
          </a:bodyPr>
          <a:lstStyle/>
          <a:p>
            <a:r>
              <a:rPr lang="ru-RU" dirty="0" smtClean="0"/>
              <a:t>Действия для передачи сообщения:</a:t>
            </a:r>
          </a:p>
          <a:p>
            <a:pPr marL="342900" indent="-342900">
              <a:buAutoNum type="arabicParenR"/>
            </a:pPr>
            <a:r>
              <a:rPr lang="ru-RU" dirty="0" smtClean="0"/>
              <a:t>Сформировать пакеты: порезать сообщение на порции, снабдить каждую заголовком</a:t>
            </a:r>
          </a:p>
          <a:p>
            <a:pPr marL="342900" indent="-342900">
              <a:buAutoNum type="arabicParenR"/>
            </a:pPr>
            <a:r>
              <a:rPr lang="ru-RU" dirty="0" smtClean="0"/>
              <a:t>Передать пакеты через сеть</a:t>
            </a:r>
          </a:p>
          <a:p>
            <a:pPr marL="342900" indent="-342900">
              <a:buAutoNum type="arabicParenR"/>
            </a:pPr>
            <a:r>
              <a:rPr lang="ru-RU" dirty="0" smtClean="0"/>
              <a:t>Собрать из пакетов исходное сообщение</a:t>
            </a:r>
            <a:endParaRPr lang="ru-RU"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ru-RU" smtClean="0">
                <a:latin typeface="Times New Roman" pitchFamily="18" charset="0"/>
                <a:cs typeface="Times New Roman" pitchFamily="18" charset="0"/>
              </a:rPr>
              <a:t>Протокол TCP </a:t>
            </a:r>
          </a:p>
        </p:txBody>
      </p:sp>
      <p:sp>
        <p:nvSpPr>
          <p:cNvPr id="31747" name="Text Box 3"/>
          <p:cNvSpPr txBox="1">
            <a:spLocks noChangeArrowheads="1"/>
          </p:cNvSpPr>
          <p:nvPr/>
        </p:nvSpPr>
        <p:spPr bwMode="auto">
          <a:xfrm>
            <a:off x="785813" y="1357313"/>
            <a:ext cx="77724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000">
                <a:cs typeface="Times New Roman" pitchFamily="18" charset="0"/>
              </a:rPr>
              <a:t>Протокол TCP обеспечивает гарантированную доставку с установлением соединений в виде байтовых потоков.</a:t>
            </a:r>
            <a:endParaRPr lang="ru-RU" sz="2000"/>
          </a:p>
          <a:p>
            <a:pPr eaLnBrk="1" hangingPunct="1">
              <a:spcBef>
                <a:spcPct val="50000"/>
              </a:spcBef>
            </a:pPr>
            <a:r>
              <a:rPr lang="ru-RU" sz="2000"/>
              <a:t>И</a:t>
            </a:r>
            <a:r>
              <a:rPr lang="ru-RU" sz="2000">
                <a:cs typeface="Times New Roman" pitchFamily="18" charset="0"/>
              </a:rPr>
              <a:t>спользуется в тех случаях, когда требуется надежная доставка сообщений</a:t>
            </a:r>
            <a:r>
              <a:rPr lang="ru-RU" sz="2000"/>
              <a:t>, </a:t>
            </a:r>
            <a:r>
              <a:rPr lang="ru-RU" sz="2000">
                <a:cs typeface="Times New Roman" pitchFamily="18" charset="0"/>
              </a:rPr>
              <a:t>освобождает прикладные процессы от необходимости использовать таймауты и повторные передачи для обеспечения надежности. </a:t>
            </a:r>
            <a:r>
              <a:rPr lang="ru-RU" sz="2000"/>
              <a:t>П</a:t>
            </a:r>
            <a:r>
              <a:rPr lang="ru-RU" sz="2000">
                <a:cs typeface="Times New Roman" pitchFamily="18" charset="0"/>
              </a:rPr>
              <a:t>рикладными процессами, использующими TCP, являются FTP</a:t>
            </a:r>
            <a:r>
              <a:rPr lang="ru-RU" sz="2000"/>
              <a:t>,</a:t>
            </a:r>
            <a:r>
              <a:rPr lang="ru-RU" sz="2000">
                <a:cs typeface="Times New Roman" pitchFamily="18" charset="0"/>
              </a:rPr>
              <a:t> TELNET и </a:t>
            </a:r>
            <a:r>
              <a:rPr lang="ru-RU" sz="2000"/>
              <a:t>многие </a:t>
            </a:r>
            <a:r>
              <a:rPr lang="ru-RU" sz="2000">
                <a:cs typeface="Times New Roman" pitchFamily="18" charset="0"/>
              </a:rPr>
              <a:t>другие</a:t>
            </a:r>
            <a:r>
              <a:rPr lang="ru-RU" sz="2000"/>
              <a:t>.</a:t>
            </a:r>
          </a:p>
          <a:p>
            <a:pPr eaLnBrk="1" hangingPunct="1">
              <a:spcBef>
                <a:spcPct val="50000"/>
              </a:spcBef>
            </a:pPr>
            <a:r>
              <a:rPr lang="ru-RU" sz="2000">
                <a:cs typeface="Times New Roman" pitchFamily="18" charset="0"/>
              </a:rPr>
              <a:t>Реализация TCP требует большой производительности процессора и большой пропускной способности сети. Внутренняя структура модуля TCP гораздо сложнее структуры модуля UDP</a:t>
            </a:r>
            <a:r>
              <a:rPr lang="ru-RU" sz="2000"/>
              <a:t>.</a:t>
            </a:r>
          </a:p>
        </p:txBody>
      </p:sp>
    </p:spTree>
    <p:extLst>
      <p:ext uri="{BB962C8B-B14F-4D97-AF65-F5344CB8AC3E}">
        <p14:creationId xmlns:p14="http://schemas.microsoft.com/office/powerpoint/2010/main" val="31418336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ru-RU" smtClean="0">
                <a:latin typeface="Times New Roman" pitchFamily="18" charset="0"/>
                <a:cs typeface="Times New Roman" pitchFamily="18" charset="0"/>
              </a:rPr>
              <a:t>Протокол TCP</a:t>
            </a:r>
            <a:r>
              <a:rPr lang="ru-RU" smtClean="0">
                <a:latin typeface="Times New Roman" pitchFamily="18" charset="0"/>
              </a:rPr>
              <a:t> (продолжение)</a:t>
            </a:r>
          </a:p>
        </p:txBody>
      </p:sp>
      <p:graphicFrame>
        <p:nvGraphicFramePr>
          <p:cNvPr id="7170" name="Object 2"/>
          <p:cNvGraphicFramePr>
            <a:graphicFrameLocks noChangeAspect="1"/>
          </p:cNvGraphicFramePr>
          <p:nvPr/>
        </p:nvGraphicFramePr>
        <p:xfrm>
          <a:off x="1143000" y="1905000"/>
          <a:ext cx="7162800" cy="3644900"/>
        </p:xfrm>
        <a:graphic>
          <a:graphicData uri="http://schemas.openxmlformats.org/presentationml/2006/ole">
            <mc:AlternateContent xmlns:mc="http://schemas.openxmlformats.org/markup-compatibility/2006">
              <mc:Choice xmlns:v="urn:schemas-microsoft-com:vml" Requires="v">
                <p:oleObj spid="_x0000_s124953" name="Точечный рисунок" r:id="rId3" imgW="6849431" imgH="3486637" progId="Paint.Picture">
                  <p:embed/>
                </p:oleObj>
              </mc:Choice>
              <mc:Fallback>
                <p:oleObj name="Точечный рисунок" r:id="rId3" imgW="6849431" imgH="348663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05000"/>
                        <a:ext cx="7162800"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356693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pPr eaLnBrk="1" hangingPunct="1"/>
            <a:r>
              <a:rPr lang="ru-RU" smtClean="0"/>
              <a:t>Уровень канального доступа</a:t>
            </a:r>
          </a:p>
        </p:txBody>
      </p:sp>
      <p:sp>
        <p:nvSpPr>
          <p:cNvPr id="3" name="Текст 2"/>
          <p:cNvSpPr>
            <a:spLocks noGrp="1"/>
          </p:cNvSpPr>
          <p:nvPr>
            <p:ph type="body" idx="1"/>
          </p:nvPr>
        </p:nvSpPr>
        <p:spPr/>
        <p:txBody>
          <a:bodyPr/>
          <a:lstStyle/>
          <a:p>
            <a:pPr eaLnBrk="1" hangingPunct="1">
              <a:defRPr/>
            </a:pPr>
            <a:r>
              <a:rPr lang="en-US" dirty="0" smtClean="0"/>
              <a:t>Ethernet </a:t>
            </a:r>
            <a:r>
              <a:rPr lang="ru-RU" dirty="0" smtClean="0"/>
              <a:t>и т.п.</a:t>
            </a:r>
            <a:endParaRPr lang="ru-RU" dirty="0"/>
          </a:p>
        </p:txBody>
      </p:sp>
    </p:spTree>
    <p:extLst>
      <p:ext uri="{BB962C8B-B14F-4D97-AF65-F5344CB8AC3E}">
        <p14:creationId xmlns:p14="http://schemas.microsoft.com/office/powerpoint/2010/main" val="2008745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ru-RU" smtClean="0">
                <a:latin typeface="Times New Roman" pitchFamily="18" charset="0"/>
                <a:cs typeface="Times New Roman" pitchFamily="18" charset="0"/>
              </a:rPr>
              <a:t>Ethernet</a:t>
            </a:r>
          </a:p>
        </p:txBody>
      </p:sp>
      <p:sp>
        <p:nvSpPr>
          <p:cNvPr id="33795" name="Text Box 3"/>
          <p:cNvSpPr txBox="1">
            <a:spLocks noChangeArrowheads="1"/>
          </p:cNvSpPr>
          <p:nvPr/>
        </p:nvSpPr>
        <p:spPr bwMode="auto">
          <a:xfrm>
            <a:off x="990600" y="1905000"/>
            <a:ext cx="75438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chemeClr val="folHlink"/>
              </a:buClr>
              <a:buFont typeface="Wingdings" pitchFamily="2" charset="2"/>
              <a:buChar char="§"/>
            </a:pPr>
            <a:r>
              <a:rPr lang="ru-RU" sz="2400">
                <a:latin typeface="Verdana" pitchFamily="34" charset="0"/>
              </a:rPr>
              <a:t> Канальный уровень;</a:t>
            </a:r>
          </a:p>
          <a:p>
            <a:pPr eaLnBrk="1" hangingPunct="1">
              <a:spcBef>
                <a:spcPct val="50000"/>
              </a:spcBef>
              <a:buClr>
                <a:schemeClr val="folHlink"/>
              </a:buClr>
              <a:buFont typeface="Wingdings" pitchFamily="2" charset="2"/>
              <a:buChar char="§"/>
            </a:pPr>
            <a:r>
              <a:rPr lang="ru-RU" sz="2400">
                <a:latin typeface="Verdana" pitchFamily="34" charset="0"/>
              </a:rPr>
              <a:t> Реализует метод множественного доступа с  контролем несущей и обнаружением столкновений;</a:t>
            </a:r>
          </a:p>
          <a:p>
            <a:pPr eaLnBrk="1" hangingPunct="1">
              <a:spcBef>
                <a:spcPct val="50000"/>
              </a:spcBef>
              <a:buClr>
                <a:schemeClr val="folHlink"/>
              </a:buClr>
              <a:buFont typeface="Wingdings" pitchFamily="2" charset="2"/>
              <a:buChar char="§"/>
            </a:pPr>
            <a:r>
              <a:rPr lang="ru-RU" sz="2400">
                <a:latin typeface="Verdana" pitchFamily="34" charset="0"/>
              </a:rPr>
              <a:t> Уникальные адреса адаптеров;</a:t>
            </a:r>
          </a:p>
          <a:p>
            <a:pPr eaLnBrk="1" hangingPunct="1">
              <a:spcBef>
                <a:spcPct val="50000"/>
              </a:spcBef>
              <a:buClr>
                <a:schemeClr val="folHlink"/>
              </a:buClr>
              <a:buFont typeface="Wingdings" pitchFamily="2" charset="2"/>
              <a:buChar char="§"/>
            </a:pPr>
            <a:r>
              <a:rPr lang="ru-RU" sz="2400">
                <a:latin typeface="Verdana" pitchFamily="34" charset="0"/>
              </a:rPr>
              <a:t> Размер адреса в Ethernet - 6 байт позволяет осуществлять доставку пакета в подсети.</a:t>
            </a:r>
          </a:p>
        </p:txBody>
      </p:sp>
    </p:spTree>
    <p:extLst>
      <p:ext uri="{BB962C8B-B14F-4D97-AF65-F5344CB8AC3E}">
        <p14:creationId xmlns:p14="http://schemas.microsoft.com/office/powerpoint/2010/main" val="3819594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ru-RU" smtClean="0">
                <a:latin typeface="Times New Roman" pitchFamily="18" charset="0"/>
                <a:cs typeface="Times New Roman" pitchFamily="18" charset="0"/>
              </a:rPr>
              <a:t>Протокол ARP </a:t>
            </a:r>
          </a:p>
        </p:txBody>
      </p:sp>
      <p:sp>
        <p:nvSpPr>
          <p:cNvPr id="34819" name="Text Box 3"/>
          <p:cNvSpPr txBox="1">
            <a:spLocks noChangeArrowheads="1"/>
          </p:cNvSpPr>
          <p:nvPr/>
        </p:nvSpPr>
        <p:spPr bwMode="auto">
          <a:xfrm>
            <a:off x="838200" y="2667000"/>
            <a:ext cx="7924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dirty="0">
                <a:latin typeface="Times New Roman" pitchFamily="18" charset="0"/>
                <a:cs typeface="Times New Roman" pitchFamily="18" charset="0"/>
              </a:rPr>
              <a:t>Для отображения IP-адресов, обеспечивающих адресацию в глобальной сети, в </a:t>
            </a:r>
            <a:r>
              <a:rPr lang="ru-RU" sz="2400" dirty="0" err="1">
                <a:latin typeface="Times New Roman" pitchFamily="18" charset="0"/>
                <a:cs typeface="Times New Roman" pitchFamily="18" charset="0"/>
              </a:rPr>
              <a:t>Ethernet</a:t>
            </a:r>
            <a:r>
              <a:rPr lang="ru-RU" sz="2400" dirty="0">
                <a:latin typeface="Times New Roman" pitchFamily="18" charset="0"/>
                <a:cs typeface="Times New Roman" pitchFamily="18" charset="0"/>
              </a:rPr>
              <a:t> адреса используется протокол ARP (</a:t>
            </a:r>
            <a:r>
              <a:rPr lang="ru-RU" sz="2400" dirty="0" err="1">
                <a:latin typeface="Times New Roman" pitchFamily="18" charset="0"/>
                <a:cs typeface="Times New Roman" pitchFamily="18" charset="0"/>
              </a:rPr>
              <a:t>Address</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Resolution</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Protocol</a:t>
            </a:r>
            <a:r>
              <a:rPr lang="ru-RU" sz="2400" dirty="0">
                <a:latin typeface="Times New Roman" pitchFamily="18" charset="0"/>
                <a:cs typeface="Times New Roman" pitchFamily="18" charset="0"/>
              </a:rPr>
              <a:t>). Отображение выполняется только для отправляемых IP-пакетов, так как только в момент отправки создаются заголовки IP и </a:t>
            </a:r>
            <a:r>
              <a:rPr lang="ru-RU" sz="2400" dirty="0" err="1">
                <a:latin typeface="Times New Roman" pitchFamily="18" charset="0"/>
                <a:cs typeface="Times New Roman" pitchFamily="18" charset="0"/>
              </a:rPr>
              <a:t>Ethernet</a:t>
            </a:r>
            <a:r>
              <a:rPr lang="ru-RU" sz="2400" dirty="0">
                <a:latin typeface="Times New Roman" pitchFamily="18" charset="0"/>
                <a:cs typeface="Times New Roman" pitchFamily="18" charset="0"/>
              </a:rPr>
              <a:t>. </a:t>
            </a:r>
          </a:p>
        </p:txBody>
      </p:sp>
    </p:spTree>
    <p:extLst>
      <p:ext uri="{BB962C8B-B14F-4D97-AF65-F5344CB8AC3E}">
        <p14:creationId xmlns:p14="http://schemas.microsoft.com/office/powerpoint/2010/main" val="414513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pPr eaLnBrk="1" hangingPunct="1"/>
            <a:r>
              <a:rPr lang="ru-RU" smtClean="0"/>
              <a:t>Интерфейсы </a:t>
            </a:r>
            <a:r>
              <a:rPr lang="en-US" smtClean="0"/>
              <a:t>Ethernet</a:t>
            </a:r>
            <a:endParaRPr lang="ru-RU" smtClean="0"/>
          </a:p>
        </p:txBody>
      </p:sp>
      <p:graphicFrame>
        <p:nvGraphicFramePr>
          <p:cNvPr id="8194" name="Object 2"/>
          <p:cNvGraphicFramePr>
            <a:graphicFrameLocks noGrp="1" noChangeAspect="1"/>
          </p:cNvGraphicFramePr>
          <p:nvPr>
            <p:ph idx="1"/>
            <p:extLst>
              <p:ext uri="{D42A27DB-BD31-4B8C-83A1-F6EECF244321}">
                <p14:modId xmlns:p14="http://schemas.microsoft.com/office/powerpoint/2010/main" val="2018312606"/>
              </p:ext>
            </p:extLst>
          </p:nvPr>
        </p:nvGraphicFramePr>
        <p:xfrm>
          <a:off x="1182688" y="2246313"/>
          <a:ext cx="7715788" cy="3630959"/>
        </p:xfrm>
        <a:graphic>
          <a:graphicData uri="http://schemas.openxmlformats.org/presentationml/2006/ole">
            <mc:AlternateContent xmlns:mc="http://schemas.openxmlformats.org/markup-compatibility/2006">
              <mc:Choice xmlns:v="urn:schemas-microsoft-com:vml" Requires="v">
                <p:oleObj spid="_x0000_s126989" name="VISIO" r:id="rId3" imgW="7631280" imgH="3590280" progId="Visio.Drawing.6">
                  <p:embed/>
                </p:oleObj>
              </mc:Choice>
              <mc:Fallback>
                <p:oleObj name="VISIO" r:id="rId3" imgW="7631280" imgH="359028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688" y="2246313"/>
                        <a:ext cx="7715788" cy="3630959"/>
                      </a:xfrm>
                      <a:prstGeom prst="rect">
                        <a:avLst/>
                      </a:prstGeom>
                    </p:spPr>
                  </p:pic>
                </p:oleObj>
              </mc:Fallback>
            </mc:AlternateContent>
          </a:graphicData>
        </a:graphic>
      </p:graphicFrame>
    </p:spTree>
    <p:extLst>
      <p:ext uri="{BB962C8B-B14F-4D97-AF65-F5344CB8AC3E}">
        <p14:creationId xmlns:p14="http://schemas.microsoft.com/office/powerpoint/2010/main" val="4200421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71538" y="192088"/>
            <a:ext cx="8162925" cy="1431925"/>
          </a:xfrm>
        </p:spPr>
        <p:txBody>
          <a:bodyPr/>
          <a:lstStyle/>
          <a:p>
            <a:pPr eaLnBrk="1" hangingPunct="1"/>
            <a:r>
              <a:rPr lang="ru-RU" smtClean="0">
                <a:latin typeface="Times New Roman" pitchFamily="18" charset="0"/>
                <a:cs typeface="Times New Roman" pitchFamily="18" charset="0"/>
              </a:rPr>
              <a:t>ARP-таблица для преобразования адресов </a:t>
            </a:r>
          </a:p>
        </p:txBody>
      </p:sp>
      <p:grpSp>
        <p:nvGrpSpPr>
          <p:cNvPr id="35843" name="Group 3"/>
          <p:cNvGrpSpPr>
            <a:grpSpLocks/>
          </p:cNvGrpSpPr>
          <p:nvPr/>
        </p:nvGrpSpPr>
        <p:grpSpPr bwMode="auto">
          <a:xfrm>
            <a:off x="1600200" y="2209800"/>
            <a:ext cx="5638800" cy="3048000"/>
            <a:chOff x="-3" y="-3"/>
            <a:chExt cx="1513" cy="1054"/>
          </a:xfrm>
        </p:grpSpPr>
        <p:grpSp>
          <p:nvGrpSpPr>
            <p:cNvPr id="35844" name="Group 4"/>
            <p:cNvGrpSpPr>
              <a:grpSpLocks/>
            </p:cNvGrpSpPr>
            <p:nvPr/>
          </p:nvGrpSpPr>
          <p:grpSpPr bwMode="auto">
            <a:xfrm>
              <a:off x="0" y="0"/>
              <a:ext cx="1507" cy="1048"/>
              <a:chOff x="0" y="0"/>
              <a:chExt cx="1507" cy="1048"/>
            </a:xfrm>
          </p:grpSpPr>
          <p:grpSp>
            <p:nvGrpSpPr>
              <p:cNvPr id="35846" name="Group 5"/>
              <p:cNvGrpSpPr>
                <a:grpSpLocks/>
              </p:cNvGrpSpPr>
              <p:nvPr/>
            </p:nvGrpSpPr>
            <p:grpSpPr bwMode="auto">
              <a:xfrm>
                <a:off x="0" y="0"/>
                <a:ext cx="554" cy="403"/>
                <a:chOff x="0" y="0"/>
                <a:chExt cx="554" cy="403"/>
              </a:xfrm>
            </p:grpSpPr>
            <p:sp>
              <p:nvSpPr>
                <p:cNvPr id="35856" name="Rectangle 6"/>
                <p:cNvSpPr>
                  <a:spLocks noChangeArrowheads="1"/>
                </p:cNvSpPr>
                <p:nvPr/>
              </p:nvSpPr>
              <p:spPr bwMode="auto">
                <a:xfrm>
                  <a:off x="6" y="6"/>
                  <a:ext cx="542" cy="39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2000" b="1">
                      <a:solidFill>
                        <a:srgbClr val="000000"/>
                      </a:solidFill>
                      <a:ea typeface="Arial Unicode MS" pitchFamily="34" charset="-128"/>
                      <a:cs typeface="Arial Unicode MS" pitchFamily="34" charset="-128"/>
                    </a:rPr>
                    <a:t>IP-адрес </a:t>
                  </a:r>
                </a:p>
                <a:p>
                  <a:pPr algn="ctr" eaLnBrk="0" hangingPunct="0"/>
                  <a:endParaRPr lang="en-US" sz="2000" b="1"/>
                </a:p>
              </p:txBody>
            </p:sp>
            <p:sp>
              <p:nvSpPr>
                <p:cNvPr id="35857" name="Rectangle 7"/>
                <p:cNvSpPr>
                  <a:spLocks noChangeArrowheads="1"/>
                </p:cNvSpPr>
                <p:nvPr/>
              </p:nvSpPr>
              <p:spPr bwMode="auto">
                <a:xfrm>
                  <a:off x="0" y="0"/>
                  <a:ext cx="554" cy="403"/>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p>
              </p:txBody>
            </p:sp>
          </p:grpSp>
          <p:grpSp>
            <p:nvGrpSpPr>
              <p:cNvPr id="35847" name="Group 8"/>
              <p:cNvGrpSpPr>
                <a:grpSpLocks/>
              </p:cNvGrpSpPr>
              <p:nvPr/>
            </p:nvGrpSpPr>
            <p:grpSpPr bwMode="auto">
              <a:xfrm>
                <a:off x="554" y="0"/>
                <a:ext cx="953" cy="403"/>
                <a:chOff x="554" y="0"/>
                <a:chExt cx="953" cy="403"/>
              </a:xfrm>
            </p:grpSpPr>
            <p:sp>
              <p:nvSpPr>
                <p:cNvPr id="35854" name="Rectangle 9"/>
                <p:cNvSpPr>
                  <a:spLocks noChangeArrowheads="1"/>
                </p:cNvSpPr>
                <p:nvPr/>
              </p:nvSpPr>
              <p:spPr bwMode="auto">
                <a:xfrm>
                  <a:off x="560" y="6"/>
                  <a:ext cx="941" cy="39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2000" b="1">
                      <a:solidFill>
                        <a:srgbClr val="000000"/>
                      </a:solidFill>
                      <a:ea typeface="Arial Unicode MS" pitchFamily="34" charset="-128"/>
                      <a:cs typeface="Arial Unicode MS" pitchFamily="34" charset="-128"/>
                    </a:rPr>
                    <a:t>Ethernet-адрес </a:t>
                  </a:r>
                </a:p>
                <a:p>
                  <a:pPr algn="ctr" eaLnBrk="0" hangingPunct="0"/>
                  <a:endParaRPr lang="en-US" sz="2000" b="1"/>
                </a:p>
              </p:txBody>
            </p:sp>
            <p:sp>
              <p:nvSpPr>
                <p:cNvPr id="35855" name="Rectangle 10"/>
                <p:cNvSpPr>
                  <a:spLocks noChangeArrowheads="1"/>
                </p:cNvSpPr>
                <p:nvPr/>
              </p:nvSpPr>
              <p:spPr bwMode="auto">
                <a:xfrm>
                  <a:off x="554" y="0"/>
                  <a:ext cx="953" cy="403"/>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p>
              </p:txBody>
            </p:sp>
          </p:grpSp>
          <p:grpSp>
            <p:nvGrpSpPr>
              <p:cNvPr id="35848" name="Group 11"/>
              <p:cNvGrpSpPr>
                <a:grpSpLocks/>
              </p:cNvGrpSpPr>
              <p:nvPr/>
            </p:nvGrpSpPr>
            <p:grpSpPr bwMode="auto">
              <a:xfrm>
                <a:off x="0" y="415"/>
                <a:ext cx="554" cy="633"/>
                <a:chOff x="0" y="415"/>
                <a:chExt cx="554" cy="633"/>
              </a:xfrm>
            </p:grpSpPr>
            <p:sp>
              <p:nvSpPr>
                <p:cNvPr id="35852" name="Rectangle 12"/>
                <p:cNvSpPr>
                  <a:spLocks noChangeArrowheads="1"/>
                </p:cNvSpPr>
                <p:nvPr/>
              </p:nvSpPr>
              <p:spPr bwMode="auto">
                <a:xfrm>
                  <a:off x="6" y="421"/>
                  <a:ext cx="542"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sz="2000" b="1">
                      <a:solidFill>
                        <a:srgbClr val="000000"/>
                      </a:solidFill>
                      <a:ea typeface="Arial Unicode MS" pitchFamily="34" charset="-128"/>
                      <a:cs typeface="Arial Unicode MS" pitchFamily="34" charset="-128"/>
                    </a:rPr>
                    <a:t>223.1.2.1</a:t>
                  </a:r>
                  <a:br>
                    <a:rPr lang="en-US" sz="2000" b="1">
                      <a:solidFill>
                        <a:srgbClr val="000000"/>
                      </a:solidFill>
                      <a:ea typeface="Arial Unicode MS" pitchFamily="34" charset="-128"/>
                      <a:cs typeface="Arial Unicode MS" pitchFamily="34" charset="-128"/>
                    </a:rPr>
                  </a:br>
                  <a:r>
                    <a:rPr lang="en-US" sz="2000" b="1">
                      <a:solidFill>
                        <a:srgbClr val="000000"/>
                      </a:solidFill>
                      <a:ea typeface="Arial Unicode MS" pitchFamily="34" charset="-128"/>
                      <a:cs typeface="Arial Unicode MS" pitchFamily="34" charset="-128"/>
                    </a:rPr>
                    <a:t>223.1.2.3 </a:t>
                  </a:r>
                  <a:br>
                    <a:rPr lang="en-US" sz="2000" b="1">
                      <a:solidFill>
                        <a:srgbClr val="000000"/>
                      </a:solidFill>
                      <a:ea typeface="Arial Unicode MS" pitchFamily="34" charset="-128"/>
                      <a:cs typeface="Arial Unicode MS" pitchFamily="34" charset="-128"/>
                    </a:rPr>
                  </a:br>
                  <a:r>
                    <a:rPr lang="en-US" sz="2000" b="1">
                      <a:solidFill>
                        <a:srgbClr val="000000"/>
                      </a:solidFill>
                      <a:ea typeface="Arial Unicode MS" pitchFamily="34" charset="-128"/>
                      <a:cs typeface="Arial Unicode MS" pitchFamily="34" charset="-128"/>
                    </a:rPr>
                    <a:t>223.1.2.4 </a:t>
                  </a:r>
                </a:p>
                <a:p>
                  <a:pPr eaLnBrk="0" hangingPunct="0"/>
                  <a:endParaRPr lang="en-US" sz="2000" b="1"/>
                </a:p>
              </p:txBody>
            </p:sp>
            <p:sp>
              <p:nvSpPr>
                <p:cNvPr id="35853" name="Rectangle 13"/>
                <p:cNvSpPr>
                  <a:spLocks noChangeArrowheads="1"/>
                </p:cNvSpPr>
                <p:nvPr/>
              </p:nvSpPr>
              <p:spPr bwMode="auto">
                <a:xfrm>
                  <a:off x="0" y="415"/>
                  <a:ext cx="554" cy="633"/>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p>
              </p:txBody>
            </p:sp>
          </p:grpSp>
          <p:grpSp>
            <p:nvGrpSpPr>
              <p:cNvPr id="35849" name="Group 14"/>
              <p:cNvGrpSpPr>
                <a:grpSpLocks/>
              </p:cNvGrpSpPr>
              <p:nvPr/>
            </p:nvGrpSpPr>
            <p:grpSpPr bwMode="auto">
              <a:xfrm>
                <a:off x="554" y="415"/>
                <a:ext cx="953" cy="633"/>
                <a:chOff x="554" y="415"/>
                <a:chExt cx="953" cy="633"/>
              </a:xfrm>
            </p:grpSpPr>
            <p:sp>
              <p:nvSpPr>
                <p:cNvPr id="35850" name="Rectangle 15"/>
                <p:cNvSpPr>
                  <a:spLocks noChangeArrowheads="1"/>
                </p:cNvSpPr>
                <p:nvPr/>
              </p:nvSpPr>
              <p:spPr bwMode="auto">
                <a:xfrm>
                  <a:off x="560" y="421"/>
                  <a:ext cx="941"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sz="2000" b="1">
                      <a:solidFill>
                        <a:srgbClr val="000000"/>
                      </a:solidFill>
                      <a:ea typeface="Arial Unicode MS" pitchFamily="34" charset="-128"/>
                      <a:cs typeface="Arial Unicode MS" pitchFamily="34" charset="-128"/>
                    </a:rPr>
                    <a:t>08:00:39:00:2F:C3 </a:t>
                  </a:r>
                  <a:br>
                    <a:rPr lang="en-US" sz="2000" b="1">
                      <a:solidFill>
                        <a:srgbClr val="000000"/>
                      </a:solidFill>
                      <a:ea typeface="Arial Unicode MS" pitchFamily="34" charset="-128"/>
                      <a:cs typeface="Arial Unicode MS" pitchFamily="34" charset="-128"/>
                    </a:rPr>
                  </a:br>
                  <a:r>
                    <a:rPr lang="en-US" sz="2000" b="1">
                      <a:solidFill>
                        <a:srgbClr val="000000"/>
                      </a:solidFill>
                      <a:ea typeface="Arial Unicode MS" pitchFamily="34" charset="-128"/>
                      <a:cs typeface="Arial Unicode MS" pitchFamily="34" charset="-128"/>
                    </a:rPr>
                    <a:t>08:00:5A:21:A7:22 </a:t>
                  </a:r>
                  <a:br>
                    <a:rPr lang="en-US" sz="2000" b="1">
                      <a:solidFill>
                        <a:srgbClr val="000000"/>
                      </a:solidFill>
                      <a:ea typeface="Arial Unicode MS" pitchFamily="34" charset="-128"/>
                      <a:cs typeface="Arial Unicode MS" pitchFamily="34" charset="-128"/>
                    </a:rPr>
                  </a:br>
                  <a:r>
                    <a:rPr lang="en-US" sz="2000" b="1">
                      <a:solidFill>
                        <a:srgbClr val="000000"/>
                      </a:solidFill>
                      <a:ea typeface="Arial Unicode MS" pitchFamily="34" charset="-128"/>
                      <a:cs typeface="Arial Unicode MS" pitchFamily="34" charset="-128"/>
                    </a:rPr>
                    <a:t>08:00:10:99:AC:54 </a:t>
                  </a:r>
                </a:p>
                <a:p>
                  <a:pPr eaLnBrk="0" hangingPunct="0"/>
                  <a:endParaRPr lang="en-US" sz="2000" b="1"/>
                </a:p>
              </p:txBody>
            </p:sp>
            <p:sp>
              <p:nvSpPr>
                <p:cNvPr id="35851" name="Rectangle 16"/>
                <p:cNvSpPr>
                  <a:spLocks noChangeArrowheads="1"/>
                </p:cNvSpPr>
                <p:nvPr/>
              </p:nvSpPr>
              <p:spPr bwMode="auto">
                <a:xfrm>
                  <a:off x="554" y="415"/>
                  <a:ext cx="953" cy="633"/>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p>
              </p:txBody>
            </p:sp>
          </p:grpSp>
        </p:grpSp>
        <p:sp>
          <p:nvSpPr>
            <p:cNvPr id="35845" name="Rectangle 17"/>
            <p:cNvSpPr>
              <a:spLocks noChangeArrowheads="1"/>
            </p:cNvSpPr>
            <p:nvPr/>
          </p:nvSpPr>
          <p:spPr bwMode="auto">
            <a:xfrm>
              <a:off x="-3" y="-3"/>
              <a:ext cx="1513" cy="1054"/>
            </a:xfrm>
            <a:prstGeom prst="rect">
              <a:avLst/>
            </a:prstGeom>
            <a:noFill/>
            <a:ln w="381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p>
          </p:txBody>
        </p:sp>
      </p:grpSp>
    </p:spTree>
    <p:extLst>
      <p:ext uri="{BB962C8B-B14F-4D97-AF65-F5344CB8AC3E}">
        <p14:creationId xmlns:p14="http://schemas.microsoft.com/office/powerpoint/2010/main" val="1687232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ru-RU" smtClean="0">
                <a:latin typeface="Times New Roman" pitchFamily="18" charset="0"/>
                <a:cs typeface="Times New Roman" pitchFamily="18" charset="0"/>
              </a:rPr>
              <a:t>Порядок преобразования адресов </a:t>
            </a:r>
          </a:p>
        </p:txBody>
      </p:sp>
      <p:sp>
        <p:nvSpPr>
          <p:cNvPr id="36867" name="Text Box 3"/>
          <p:cNvSpPr txBox="1">
            <a:spLocks noChangeArrowheads="1"/>
          </p:cNvSpPr>
          <p:nvPr/>
        </p:nvSpPr>
        <p:spPr bwMode="auto">
          <a:xfrm>
            <a:off x="914400" y="1752600"/>
            <a:ext cx="74676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dirty="0">
                <a:latin typeface="Times New Roman" pitchFamily="18" charset="0"/>
                <a:cs typeface="Times New Roman" pitchFamily="18" charset="0"/>
              </a:rPr>
              <a:t>В ходе обычной работы сетевая программа, такая как TELNET, отправляет прикладное сообщение, пользуясь транспортными услугами TCP. Модуль TCP посылает соответствующее транспортное сообщение через модуль IP. В результате составляется IP-пакет, который должен быть передан драйверу </a:t>
            </a:r>
            <a:r>
              <a:rPr lang="ru-RU" sz="2400" dirty="0" err="1">
                <a:latin typeface="Times New Roman" pitchFamily="18" charset="0"/>
                <a:cs typeface="Times New Roman" pitchFamily="18" charset="0"/>
              </a:rPr>
              <a:t>Ethernet</a:t>
            </a:r>
            <a:r>
              <a:rPr lang="ru-RU" sz="2400" dirty="0">
                <a:latin typeface="Times New Roman" pitchFamily="18" charset="0"/>
                <a:cs typeface="Times New Roman" pitchFamily="18" charset="0"/>
              </a:rPr>
              <a:t>. IP-адрес места назначения известен прикладной программе, модулю TCP и модулю IP. Необходимо на его основе найти </a:t>
            </a:r>
            <a:r>
              <a:rPr lang="ru-RU" sz="2400" dirty="0" err="1">
                <a:latin typeface="Times New Roman" pitchFamily="18" charset="0"/>
                <a:cs typeface="Times New Roman" pitchFamily="18" charset="0"/>
              </a:rPr>
              <a:t>Ethernet</a:t>
            </a:r>
            <a:r>
              <a:rPr lang="ru-RU" sz="2400" dirty="0">
                <a:latin typeface="Times New Roman" pitchFamily="18" charset="0"/>
                <a:cs typeface="Times New Roman" pitchFamily="18" charset="0"/>
              </a:rPr>
              <a:t>-адрес места назначения. Для определения искомого </a:t>
            </a:r>
            <a:r>
              <a:rPr lang="ru-RU" sz="2400" dirty="0" err="1">
                <a:latin typeface="Times New Roman" pitchFamily="18" charset="0"/>
                <a:cs typeface="Times New Roman" pitchFamily="18" charset="0"/>
              </a:rPr>
              <a:t>Ethernet</a:t>
            </a:r>
            <a:r>
              <a:rPr lang="ru-RU" sz="2400" dirty="0">
                <a:latin typeface="Times New Roman" pitchFamily="18" charset="0"/>
                <a:cs typeface="Times New Roman" pitchFamily="18" charset="0"/>
              </a:rPr>
              <a:t>-адреса используется ARP-таблица. </a:t>
            </a:r>
          </a:p>
        </p:txBody>
      </p:sp>
    </p:spTree>
    <p:extLst>
      <p:ext uri="{BB962C8B-B14F-4D97-AF65-F5344CB8AC3E}">
        <p14:creationId xmlns:p14="http://schemas.microsoft.com/office/powerpoint/2010/main" val="42939248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71538" y="192088"/>
            <a:ext cx="8162925" cy="1431925"/>
          </a:xfrm>
        </p:spPr>
        <p:txBody>
          <a:bodyPr/>
          <a:lstStyle/>
          <a:p>
            <a:pPr eaLnBrk="1" hangingPunct="1"/>
            <a:r>
              <a:rPr lang="ru-RU" smtClean="0">
                <a:latin typeface="Times New Roman" pitchFamily="18" charset="0"/>
                <a:cs typeface="Times New Roman" pitchFamily="18" charset="0"/>
              </a:rPr>
              <a:t>Порядок преобразования адресов</a:t>
            </a:r>
            <a:r>
              <a:rPr lang="en-US" smtClean="0">
                <a:latin typeface="Times New Roman" pitchFamily="18" charset="0"/>
                <a:cs typeface="Times New Roman" pitchFamily="18" charset="0"/>
              </a:rPr>
              <a:t> </a:t>
            </a:r>
            <a:r>
              <a:rPr lang="en-US" smtClean="0">
                <a:latin typeface="Times New Roman" pitchFamily="18" charset="0"/>
              </a:rPr>
              <a:t>(</a:t>
            </a:r>
            <a:r>
              <a:rPr lang="ru-RU" smtClean="0">
                <a:latin typeface="Times New Roman" pitchFamily="18" charset="0"/>
              </a:rPr>
              <a:t>продолжение</a:t>
            </a:r>
            <a:r>
              <a:rPr lang="en-US" smtClean="0">
                <a:latin typeface="Times New Roman" pitchFamily="18" charset="0"/>
              </a:rPr>
              <a:t>)</a:t>
            </a:r>
            <a:endParaRPr lang="ru-RU" smtClean="0">
              <a:latin typeface="Times New Roman" pitchFamily="18" charset="0"/>
            </a:endParaRPr>
          </a:p>
        </p:txBody>
      </p:sp>
      <p:sp>
        <p:nvSpPr>
          <p:cNvPr id="37891" name="Text Box 3"/>
          <p:cNvSpPr txBox="1">
            <a:spLocks noChangeArrowheads="1"/>
          </p:cNvSpPr>
          <p:nvPr/>
        </p:nvSpPr>
        <p:spPr bwMode="auto">
          <a:xfrm>
            <a:off x="838200" y="1905000"/>
            <a:ext cx="76200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000">
                <a:latin typeface="Times New Roman" pitchFamily="18" charset="0"/>
              </a:rPr>
              <a:t>ARP-таблица заполняется автоматически модулем ARP, по мере необходимости. Когда с помощью существующей ARP-таблицы не удается преобразовать IP-адрес, то происходит следующее: </a:t>
            </a:r>
          </a:p>
          <a:p>
            <a:pPr eaLnBrk="1" hangingPunct="1">
              <a:spcBef>
                <a:spcPct val="50000"/>
              </a:spcBef>
              <a:buFontTx/>
              <a:buAutoNum type="arabicPeriod"/>
            </a:pPr>
            <a:r>
              <a:rPr lang="ru-RU" sz="2000">
                <a:latin typeface="Times New Roman" pitchFamily="18" charset="0"/>
              </a:rPr>
              <a:t>По сети передается широковещательный ARP-запрос. </a:t>
            </a:r>
          </a:p>
          <a:p>
            <a:pPr eaLnBrk="1" hangingPunct="1">
              <a:spcBef>
                <a:spcPct val="50000"/>
              </a:spcBef>
              <a:buFontTx/>
              <a:buAutoNum type="arabicPeriod"/>
            </a:pPr>
            <a:r>
              <a:rPr lang="ru-RU" sz="2000">
                <a:latin typeface="Times New Roman" pitchFamily="18" charset="0"/>
              </a:rPr>
              <a:t>Исходящий IP-пакет ставится в очередь. </a:t>
            </a:r>
          </a:p>
          <a:p>
            <a:pPr eaLnBrk="1" hangingPunct="1">
              <a:spcBef>
                <a:spcPct val="50000"/>
              </a:spcBef>
              <a:buFontTx/>
              <a:buAutoNum type="arabicPeriod"/>
            </a:pPr>
            <a:r>
              <a:rPr lang="ru-RU" sz="2000">
                <a:latin typeface="Times New Roman" pitchFamily="18" charset="0"/>
              </a:rPr>
              <a:t>Возвращается ARP-ответ, содержащий информацию о соответствии IP- и Ethernet-адресов. Эта информация заносится в ARP-таблицу. </a:t>
            </a:r>
          </a:p>
          <a:p>
            <a:pPr eaLnBrk="1" hangingPunct="1">
              <a:spcBef>
                <a:spcPct val="50000"/>
              </a:spcBef>
              <a:buFontTx/>
              <a:buAutoNum type="arabicPeriod"/>
            </a:pPr>
            <a:r>
              <a:rPr lang="ru-RU" sz="2000">
                <a:latin typeface="Times New Roman" pitchFamily="18" charset="0"/>
              </a:rPr>
              <a:t>Для присвоения соответствующего Ethernet-адреса IP-пакету, поставленному в очередь, используется ARP-таблица. </a:t>
            </a:r>
          </a:p>
          <a:p>
            <a:pPr eaLnBrk="1" hangingPunct="1">
              <a:spcBef>
                <a:spcPct val="50000"/>
              </a:spcBef>
              <a:buFontTx/>
              <a:buAutoNum type="arabicPeriod"/>
            </a:pPr>
            <a:r>
              <a:rPr lang="ru-RU" sz="2000">
                <a:latin typeface="Times New Roman" pitchFamily="18" charset="0"/>
                <a:cs typeface="Times New Roman" pitchFamily="18" charset="0"/>
              </a:rPr>
              <a:t>Ethernet-кадр передается по сети Ethernet. </a:t>
            </a:r>
          </a:p>
        </p:txBody>
      </p:sp>
    </p:spTree>
    <p:extLst>
      <p:ext uri="{BB962C8B-B14F-4D97-AF65-F5344CB8AC3E}">
        <p14:creationId xmlns:p14="http://schemas.microsoft.com/office/powerpoint/2010/main" val="26377853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mtClean="0"/>
              <a:t>Физический уровень </a:t>
            </a:r>
            <a:r>
              <a:rPr lang="en-US" smtClean="0"/>
              <a:t>TCP/IP</a:t>
            </a:r>
            <a:endParaRPr lang="ru-RU" dirty="0"/>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185330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ru-RU" dirty="0" smtClean="0"/>
              <a:t>Передача пакетов по сети с задержкой</a:t>
            </a:r>
          </a:p>
        </p:txBody>
      </p:sp>
      <p:pic>
        <p:nvPicPr>
          <p:cNvPr id="20483" name="Picture 3" descr="Разбиение сообщения на пакеты"/>
          <p:cNvPicPr>
            <a:picLocks noGrp="1" noChangeAspect="1" noChangeArrowheads="1"/>
          </p:cNvPicPr>
          <p:nvPr>
            <p:ph sz="quarter" idx="1"/>
          </p:nvPr>
        </p:nvPicPr>
        <p:blipFill>
          <a:blip r:embed="rId3"/>
          <a:srcRect t="41010" r="-832"/>
          <a:stretch>
            <a:fillRect/>
          </a:stretch>
        </p:blipFill>
        <p:spPr>
          <a:xfrm>
            <a:off x="1042988" y="2019300"/>
            <a:ext cx="5926137" cy="4113213"/>
          </a:xfr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171400"/>
            <a:ext cx="7772400" cy="1143000"/>
          </a:xfrm>
        </p:spPr>
        <p:txBody>
          <a:bodyPr/>
          <a:lstStyle/>
          <a:p>
            <a:r>
              <a:rPr lang="ru-RU" dirty="0" smtClean="0"/>
              <a:t>Физический уровень </a:t>
            </a:r>
            <a:endParaRPr lang="ru-RU" dirty="0"/>
          </a:p>
        </p:txBody>
      </p:sp>
      <p:sp>
        <p:nvSpPr>
          <p:cNvPr id="5" name="Объект 4"/>
          <p:cNvSpPr>
            <a:spLocks noGrp="1"/>
          </p:cNvSpPr>
          <p:nvPr>
            <p:ph sz="quarter" idx="1"/>
          </p:nvPr>
        </p:nvSpPr>
        <p:spPr>
          <a:xfrm>
            <a:off x="251520" y="980728"/>
            <a:ext cx="8640960" cy="5328592"/>
          </a:xfrm>
        </p:spPr>
        <p:txBody>
          <a:bodyPr>
            <a:normAutofit fontScale="85000" lnSpcReduction="20000"/>
          </a:bodyPr>
          <a:lstStyle/>
          <a:p>
            <a:r>
              <a:rPr lang="ru-RU" dirty="0"/>
              <a:t>нижний уровень модели, который определяет метод передачи данных, представленных в двоичном виде, от одного устройства (компьютера) к другому</a:t>
            </a:r>
            <a:r>
              <a:rPr lang="ru-RU" dirty="0" smtClean="0"/>
              <a:t>.</a:t>
            </a:r>
          </a:p>
          <a:p>
            <a:r>
              <a:rPr lang="ru-RU" dirty="0"/>
              <a:t>Функции физического уровня реализуются на всех устройствах, подключенных к сети. Со стороны компьютера функции физического уровня выполняются сетевым адаптером или последовательным портом. К физическому уровню относятся физические, электрические и механические интерфейсы между двумя системами. Физический уровень определяет такие виды сред передачи данных как оптоволокно, витая пара, коаксиальный кабель, спутниковый канал передач данных и т. п. Стандартными типами сетевых интерфейсов, относящимися к физическому уровню, являются: V.35, RS-232, RS-485, RJ-11, RJ-45, разъемы AUI и BNC.</a:t>
            </a:r>
          </a:p>
          <a:p>
            <a:r>
              <a:rPr lang="ru-RU" dirty="0"/>
              <a:t>Протоколы физического уровня: IEEE 802.15 (Bluetooth), IRDA, EIA RS-232, EIA-422, EIA-423, RS-449, RS-485, DSL, ISDN, SONET/SDH, 802.11 Wi-Fi, Etherloop, GSM Um radio interface, ITU и ITU-T, TransferJet, ARINC 818, G.hn/G.9960.</a:t>
            </a:r>
          </a:p>
          <a:p>
            <a:endParaRPr lang="ru-RU" dirty="0"/>
          </a:p>
        </p:txBody>
      </p:sp>
    </p:spTree>
    <p:extLst>
      <p:ext uri="{BB962C8B-B14F-4D97-AF65-F5344CB8AC3E}">
        <p14:creationId xmlns:p14="http://schemas.microsoft.com/office/powerpoint/2010/main" val="22631128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Витая пара</a:t>
            </a:r>
            <a:endParaRPr lang="ru-RU" dirty="0"/>
          </a:p>
        </p:txBody>
      </p:sp>
      <p:sp>
        <p:nvSpPr>
          <p:cNvPr id="3" name="Объект 2"/>
          <p:cNvSpPr>
            <a:spLocks noGrp="1"/>
          </p:cNvSpPr>
          <p:nvPr>
            <p:ph sz="quarter" idx="1"/>
          </p:nvPr>
        </p:nvSpPr>
        <p:spPr>
          <a:xfrm>
            <a:off x="3117874" y="1447800"/>
            <a:ext cx="5568925" cy="5149552"/>
          </a:xfrm>
        </p:spPr>
        <p:txBody>
          <a:bodyPr>
            <a:normAutofit fontScale="62500" lnSpcReduction="20000"/>
          </a:bodyPr>
          <a:lstStyle/>
          <a:p>
            <a:r>
              <a:rPr lang="ru-RU" dirty="0"/>
              <a:t> вид кабеля связи, представляет собой одну или несколько пар изолированных проводников, скрученных между собой (с небольшим числом витков на единицу длины), покрытых пластиковой оболочкой.</a:t>
            </a:r>
          </a:p>
          <a:p>
            <a:r>
              <a:rPr lang="ru-RU" dirty="0"/>
              <a:t>Свивание проводников производится с целью повышения степени связи между собой проводников одной пары (электромагнитные помехи одинаково влияют на оба провода пары) и последующего уменьшения электромагнитных помех от внешних источников, а также взаимных наводок при передаче дифференциальных сигналов. Для снижения связи отдельных пар кабеля (периодического сближения проводников различных пар) в кабелях UTP категории 5 и выше провода пары свиваются с различным шагом. Витая пара — один из компонентов современных структурированных кабельных систем. Используется в телекоммуникациях и в компьютерных сетях в качестве физической среды передачи сигнала во многих технологиях, таких </a:t>
            </a:r>
            <a:r>
              <a:rPr lang="ru-RU" dirty="0" smtClean="0"/>
              <a:t>как Ethernet</a:t>
            </a:r>
            <a:r>
              <a:rPr lang="ru-RU" dirty="0"/>
              <a:t>, Arcnet и Token </a:t>
            </a:r>
            <a:r>
              <a:rPr lang="ru-RU" dirty="0" err="1"/>
              <a:t>ring</a:t>
            </a:r>
            <a:r>
              <a:rPr lang="ru-RU" dirty="0"/>
              <a:t>. В настоящее время, благодаря своей дешевизне и лёгкости в монтаже, является самым распространённым решением для построения проводных (кабельных) локальных сетей.</a:t>
            </a:r>
          </a:p>
        </p:txBody>
      </p:sp>
      <p:pic>
        <p:nvPicPr>
          <p:cNvPr id="121858" name="Picture 2" descr="http://www.videodom.com.ua/images/Stati/UTP/1_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44824"/>
            <a:ext cx="2938363" cy="229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70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143000"/>
          </a:xfrm>
        </p:spPr>
        <p:txBody>
          <a:bodyPr/>
          <a:lstStyle/>
          <a:p>
            <a:r>
              <a:rPr lang="ru-RU" dirty="0" smtClean="0"/>
              <a:t>Коаксиальный кабель </a:t>
            </a:r>
            <a:endParaRPr lang="ru-RU" dirty="0"/>
          </a:p>
        </p:txBody>
      </p:sp>
      <p:sp>
        <p:nvSpPr>
          <p:cNvPr id="3" name="Объект 2"/>
          <p:cNvSpPr>
            <a:spLocks noGrp="1"/>
          </p:cNvSpPr>
          <p:nvPr>
            <p:ph sz="quarter" idx="1"/>
          </p:nvPr>
        </p:nvSpPr>
        <p:spPr>
          <a:xfrm>
            <a:off x="3412064" y="1447800"/>
            <a:ext cx="5274736" cy="5005536"/>
          </a:xfrm>
        </p:spPr>
        <p:txBody>
          <a:bodyPr/>
          <a:lstStyle/>
          <a:p>
            <a:r>
              <a:rPr lang="ru-RU" dirty="0"/>
              <a:t>электрический кабель, состоящий из расположенных соосно центрального проводника и экрана. Обычно служит для передачи высокочастотных сигналов. Изобретён и запатентован в 1880 году британским физиком Оливером </a:t>
            </a:r>
            <a:r>
              <a:rPr lang="ru-RU" dirty="0" err="1"/>
              <a:t>Хевисайдом</a:t>
            </a:r>
            <a:r>
              <a:rPr lang="ru-RU" dirty="0" smtClean="0"/>
              <a:t>.</a:t>
            </a:r>
          </a:p>
          <a:p>
            <a:pPr marL="0" indent="0">
              <a:buNone/>
            </a:pPr>
            <a:endParaRPr lang="ru-RU" dirty="0"/>
          </a:p>
        </p:txBody>
      </p:sp>
      <p:pic>
        <p:nvPicPr>
          <p:cNvPr id="122882" name="Picture 2" descr="http://www.on-lan.ru/pic7/ch7-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84785"/>
            <a:ext cx="323255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218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568952" cy="1143000"/>
          </a:xfrm>
        </p:spPr>
        <p:txBody>
          <a:bodyPr>
            <a:normAutofit fontScale="90000"/>
          </a:bodyPr>
          <a:lstStyle/>
          <a:p>
            <a:r>
              <a:rPr lang="ru-RU" dirty="0" smtClean="0"/>
              <a:t>Оптический кабель. Волоконно-оптическая связь</a:t>
            </a:r>
            <a:endParaRPr lang="ru-RU" dirty="0"/>
          </a:p>
        </p:txBody>
      </p:sp>
      <p:sp>
        <p:nvSpPr>
          <p:cNvPr id="3" name="Объект 2"/>
          <p:cNvSpPr>
            <a:spLocks noGrp="1"/>
          </p:cNvSpPr>
          <p:nvPr>
            <p:ph sz="quarter" idx="1"/>
          </p:nvPr>
        </p:nvSpPr>
        <p:spPr>
          <a:xfrm>
            <a:off x="3013075" y="1412776"/>
            <a:ext cx="6044208" cy="4572000"/>
          </a:xfrm>
        </p:spPr>
        <p:txBody>
          <a:bodyPr>
            <a:normAutofit fontScale="70000" lnSpcReduction="20000"/>
          </a:bodyPr>
          <a:lstStyle/>
          <a:p>
            <a:r>
              <a:rPr lang="ru-RU" dirty="0"/>
              <a:t>ид проводной электросвязи, использующий в качестве носителя информационного сигнала электромагнитное излучение оптического (ближнего инфракрасного) диапазона, а в качестве направляющих систем — волоконно-оптические кабели. Благодаря высокой несущей частоте и широким возможностям мультиплексирования, пропускная способность волоконно-оптических линий многократно превышает пропускную способность всех других систем связи и может измеряться </a:t>
            </a:r>
            <a:r>
              <a:rPr lang="ru-RU" dirty="0" err="1"/>
              <a:t>терабитами</a:t>
            </a:r>
            <a:r>
              <a:rPr lang="ru-RU" dirty="0"/>
              <a:t> в секунду. Малое затухание света в оптическом волокне позволяет применять волоконно-оптическую связь на значительных расстояниях без использования усилителей. Волоконно-оптическая связь свободна от электромагнитных помех и труднодоступна для несанкционированного использования — незаметно перехватить сигнал, передаваемый по оптическому кабелю, технически крайне сложно.</a:t>
            </a:r>
          </a:p>
        </p:txBody>
      </p:sp>
      <p:pic>
        <p:nvPicPr>
          <p:cNvPr id="123906" name="Picture 2" descr="http://upload.wikimedia.org/wikipedia/commons/thumb/0/02/Optical_fiber_cable.jpg/300px-Optical_fiber_ca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412776"/>
            <a:ext cx="2857500"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8213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одзаголовок 4"/>
          <p:cNvSpPr>
            <a:spLocks noGrp="1"/>
          </p:cNvSpPr>
          <p:nvPr>
            <p:ph type="subTitle" idx="1"/>
          </p:nvPr>
        </p:nvSpPr>
        <p:spPr/>
        <p:txBody>
          <a:bodyPr/>
          <a:lstStyle/>
          <a:p>
            <a:endParaRPr kumimoji="0" lang="ru-RU" smtClean="0">
              <a:cs typeface="Arial" charset="0"/>
            </a:endParaRPr>
          </a:p>
        </p:txBody>
      </p:sp>
      <p:sp>
        <p:nvSpPr>
          <p:cNvPr id="7171" name="Заголовок 3"/>
          <p:cNvSpPr>
            <a:spLocks noGrp="1"/>
          </p:cNvSpPr>
          <p:nvPr>
            <p:ph type="ctrTitle"/>
          </p:nvPr>
        </p:nvSpPr>
        <p:spPr>
          <a:xfrm>
            <a:off x="457200" y="1506538"/>
            <a:ext cx="8229600" cy="1470025"/>
          </a:xfrm>
        </p:spPr>
        <p:txBody>
          <a:bodyPr/>
          <a:lstStyle/>
          <a:p>
            <a:r>
              <a:rPr kumimoji="0" lang="ru-RU" smtClean="0">
                <a:cs typeface="Arial" charset="0"/>
              </a:rPr>
              <a:t>Введение в </a:t>
            </a:r>
            <a:r>
              <a:rPr kumimoji="0" smtClean="0">
                <a:cs typeface="Arial" charset="0"/>
              </a:rPr>
              <a:t>VoIP</a:t>
            </a:r>
            <a:endParaRPr kumimoji="0" lang="ru-RU" smtClean="0">
              <a:cs typeface="Arial" charset="0"/>
            </a:endParaRPr>
          </a:p>
        </p:txBody>
      </p:sp>
    </p:spTree>
    <p:extLst>
      <p:ext uri="{BB962C8B-B14F-4D97-AF65-F5344CB8AC3E}">
        <p14:creationId xmlns:p14="http://schemas.microsoft.com/office/powerpoint/2010/main" val="35699574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3"/>
          <p:cNvSpPr>
            <a:spLocks noGrp="1"/>
          </p:cNvSpPr>
          <p:nvPr>
            <p:ph type="title"/>
          </p:nvPr>
        </p:nvSpPr>
        <p:spPr/>
        <p:txBody>
          <a:bodyPr/>
          <a:lstStyle/>
          <a:p>
            <a:pPr eaLnBrk="1" hangingPunct="1"/>
            <a:r>
              <a:rPr kumimoji="0" lang="ru-RU" smtClean="0">
                <a:cs typeface="Arial" charset="0"/>
              </a:rPr>
              <a:t>Определение</a:t>
            </a:r>
          </a:p>
        </p:txBody>
      </p:sp>
      <p:sp>
        <p:nvSpPr>
          <p:cNvPr id="8195" name="Содержимое 4"/>
          <p:cNvSpPr>
            <a:spLocks noGrp="1"/>
          </p:cNvSpPr>
          <p:nvPr>
            <p:ph sz="quarter" idx="1"/>
          </p:nvPr>
        </p:nvSpPr>
        <p:spPr/>
        <p:txBody>
          <a:bodyPr/>
          <a:lstStyle/>
          <a:p>
            <a:pPr eaLnBrk="1" hangingPunct="1"/>
            <a:r>
              <a:rPr kumimoji="0" lang="ru-RU" sz="2800" smtClean="0">
                <a:latin typeface="Times New Roman" pitchFamily="18" charset="0"/>
                <a:cs typeface="Times New Roman" pitchFamily="18" charset="0"/>
              </a:rPr>
              <a:t>Телефония – услуга связи, позволяющая передавать голосовые сообщения.</a:t>
            </a:r>
          </a:p>
          <a:p>
            <a:pPr eaLnBrk="1" hangingPunct="1"/>
            <a:r>
              <a:rPr kumimoji="0" lang="en-US" sz="2800" smtClean="0">
                <a:latin typeface="Times New Roman" pitchFamily="18" charset="0"/>
                <a:cs typeface="Times New Roman" pitchFamily="18" charset="0"/>
              </a:rPr>
              <a:t>IP-</a:t>
            </a:r>
            <a:r>
              <a:rPr kumimoji="0" lang="ru-RU" sz="2800" smtClean="0">
                <a:latin typeface="Times New Roman" pitchFamily="18" charset="0"/>
                <a:cs typeface="Times New Roman" pitchFamily="18" charset="0"/>
              </a:rPr>
              <a:t>телефония – это услуга, заключающаяся в передаче речевого сигнала по сети Интернет (Интернет-телефония) или по другим IP-сетям</a:t>
            </a:r>
          </a:p>
          <a:p>
            <a:pPr eaLnBrk="1" hangingPunct="1"/>
            <a:r>
              <a:rPr kumimoji="0" lang="ru-RU" sz="2800" smtClean="0">
                <a:latin typeface="Times New Roman" pitchFamily="18" charset="0"/>
                <a:cs typeface="Times New Roman" pitchFamily="18" charset="0"/>
              </a:rPr>
              <a:t>Мультимедийная пакетная технология – технология, позволяющая реализовывать в сети услуги, предусматривающие передачу трафика различных типов, в том числе и речевого трафика в реальном времени.</a:t>
            </a:r>
          </a:p>
        </p:txBody>
      </p:sp>
    </p:spTree>
    <p:extLst>
      <p:ext uri="{BB962C8B-B14F-4D97-AF65-F5344CB8AC3E}">
        <p14:creationId xmlns:p14="http://schemas.microsoft.com/office/powerpoint/2010/main" val="40343994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914400"/>
            <a:ext cx="845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kumimoji="1" lang="en-US" sz="2800" b="1">
                <a:solidFill>
                  <a:schemeClr val="tx2"/>
                </a:solidFill>
                <a:latin typeface="Times New Roman" pitchFamily="18" charset="0"/>
              </a:rPr>
              <a:t>Voice over IP </a:t>
            </a:r>
            <a:r>
              <a:rPr kumimoji="1" lang="ru-RU" sz="2800" b="1">
                <a:solidFill>
                  <a:schemeClr val="tx2"/>
                </a:solidFill>
                <a:latin typeface="Times New Roman" pitchFamily="18" charset="0"/>
              </a:rPr>
              <a:t>(</a:t>
            </a:r>
            <a:r>
              <a:rPr kumimoji="1" lang="en-US" sz="2800" b="1">
                <a:solidFill>
                  <a:schemeClr val="tx2"/>
                </a:solidFill>
                <a:latin typeface="Times New Roman" pitchFamily="18" charset="0"/>
              </a:rPr>
              <a:t>IP-</a:t>
            </a:r>
            <a:r>
              <a:rPr kumimoji="1" lang="ru-RU" sz="2800" b="1">
                <a:solidFill>
                  <a:schemeClr val="tx2"/>
                </a:solidFill>
                <a:latin typeface="Times New Roman" pitchFamily="18" charset="0"/>
              </a:rPr>
              <a:t>телефония)</a:t>
            </a:r>
          </a:p>
        </p:txBody>
      </p:sp>
      <p:grpSp>
        <p:nvGrpSpPr>
          <p:cNvPr id="9219" name="Group 3"/>
          <p:cNvGrpSpPr>
            <a:grpSpLocks/>
          </p:cNvGrpSpPr>
          <p:nvPr/>
        </p:nvGrpSpPr>
        <p:grpSpPr bwMode="auto">
          <a:xfrm>
            <a:off x="0" y="1857375"/>
            <a:ext cx="9296400" cy="4129088"/>
            <a:chOff x="0" y="1056"/>
            <a:chExt cx="5856" cy="2601"/>
          </a:xfrm>
        </p:grpSpPr>
        <p:sp>
          <p:nvSpPr>
            <p:cNvPr id="9220" name="Text Box 4"/>
            <p:cNvSpPr txBox="1">
              <a:spLocks noChangeArrowheads="1"/>
            </p:cNvSpPr>
            <p:nvPr/>
          </p:nvSpPr>
          <p:spPr bwMode="auto">
            <a:xfrm>
              <a:off x="0" y="1056"/>
              <a:ext cx="57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857250" indent="-3810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just" eaLnBrk="1" hangingPunct="1">
                <a:spcBef>
                  <a:spcPct val="50000"/>
                </a:spcBef>
                <a:buFont typeface="Wingdings" pitchFamily="2" charset="2"/>
                <a:buChar char="Ø"/>
              </a:pPr>
              <a:r>
                <a:rPr kumimoji="1" lang="ru-RU" sz="2400">
                  <a:latin typeface="Times New Roman" pitchFamily="18" charset="0"/>
                </a:rPr>
                <a:t>Важнейшие задачи при организации </a:t>
              </a:r>
              <a:r>
                <a:rPr kumimoji="1" lang="en-US" sz="2400">
                  <a:latin typeface="Times New Roman" pitchFamily="18" charset="0"/>
                </a:rPr>
                <a:t>IP-</a:t>
              </a:r>
              <a:r>
                <a:rPr kumimoji="1" lang="ru-RU" sz="2400">
                  <a:latin typeface="Times New Roman" pitchFamily="18" charset="0"/>
                </a:rPr>
                <a:t>телефонии</a:t>
              </a:r>
              <a:r>
                <a:rPr kumimoji="1" lang="en-US" sz="2400">
                  <a:latin typeface="Times New Roman" pitchFamily="18" charset="0"/>
                </a:rPr>
                <a:t>:</a:t>
              </a:r>
              <a:endParaRPr kumimoji="1" lang="ru-RU" sz="2400">
                <a:latin typeface="Times New Roman" pitchFamily="18" charset="0"/>
              </a:endParaRPr>
            </a:p>
          </p:txBody>
        </p:sp>
        <p:sp>
          <p:nvSpPr>
            <p:cNvPr id="9221" name="Text Box 5"/>
            <p:cNvSpPr txBox="1">
              <a:spLocks noChangeArrowheads="1"/>
            </p:cNvSpPr>
            <p:nvPr/>
          </p:nvSpPr>
          <p:spPr bwMode="auto">
            <a:xfrm>
              <a:off x="96" y="1392"/>
              <a:ext cx="566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2" algn="just" eaLnBrk="1" hangingPunct="1">
                <a:spcBef>
                  <a:spcPct val="50000"/>
                </a:spcBef>
                <a:buFont typeface="Wingdings" pitchFamily="2" charset="2"/>
                <a:buChar char="ü"/>
              </a:pPr>
              <a:r>
                <a:rPr kumimoji="1" lang="en-US" sz="2400">
                  <a:latin typeface="Times New Roman" pitchFamily="18" charset="0"/>
                </a:rPr>
                <a:t> </a:t>
              </a:r>
              <a:r>
                <a:rPr kumimoji="1" lang="ru-RU" sz="2400">
                  <a:latin typeface="Times New Roman" pitchFamily="18" charset="0"/>
                </a:rPr>
                <a:t>обеспечение качества речи</a:t>
              </a:r>
            </a:p>
            <a:p>
              <a:pPr lvl="2" algn="just" eaLnBrk="1" hangingPunct="1">
                <a:spcBef>
                  <a:spcPct val="50000"/>
                </a:spcBef>
                <a:buFont typeface="Wingdings" pitchFamily="2" charset="2"/>
                <a:buChar char="ü"/>
              </a:pPr>
              <a:r>
                <a:rPr kumimoji="1" lang="en-US" sz="2400">
                  <a:latin typeface="Times New Roman" pitchFamily="18" charset="0"/>
                </a:rPr>
                <a:t> </a:t>
              </a:r>
              <a:r>
                <a:rPr kumimoji="1" lang="ru-RU" sz="2400">
                  <a:latin typeface="Times New Roman" pitchFamily="18" charset="0"/>
                </a:rPr>
                <a:t>учёт объема данных речевой информации</a:t>
              </a:r>
              <a:endParaRPr kumimoji="1" lang="ru-RU" sz="2400">
                <a:latin typeface="Cambria" pitchFamily="18" charset="0"/>
              </a:endParaRPr>
            </a:p>
          </p:txBody>
        </p:sp>
        <p:sp>
          <p:nvSpPr>
            <p:cNvPr id="9222" name="Text Box 6"/>
            <p:cNvSpPr txBox="1">
              <a:spLocks noChangeArrowheads="1"/>
            </p:cNvSpPr>
            <p:nvPr/>
          </p:nvSpPr>
          <p:spPr bwMode="auto">
            <a:xfrm>
              <a:off x="0" y="2112"/>
              <a:ext cx="556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62000" indent="-3048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just" eaLnBrk="1" hangingPunct="1">
                <a:spcBef>
                  <a:spcPct val="50000"/>
                </a:spcBef>
                <a:buFont typeface="Wingdings" pitchFamily="2" charset="2"/>
                <a:buChar char="Ø"/>
              </a:pPr>
              <a:r>
                <a:rPr kumimoji="1" lang="ru-RU" sz="2400">
                  <a:latin typeface="Times New Roman" pitchFamily="18" charset="0"/>
                </a:rPr>
                <a:t>Эволюционное развитие</a:t>
              </a:r>
            </a:p>
            <a:p>
              <a:pPr lvl="1" algn="just" eaLnBrk="1" hangingPunct="1">
                <a:spcBef>
                  <a:spcPct val="50000"/>
                </a:spcBef>
                <a:buFont typeface="Wingdings" pitchFamily="2" charset="2"/>
                <a:buChar char="Ø"/>
              </a:pPr>
              <a:r>
                <a:rPr kumimoji="1" lang="ru-RU" sz="2400">
                  <a:latin typeface="Times New Roman" pitchFamily="18" charset="0"/>
                </a:rPr>
                <a:t>Средство для для снижения расходов на междугороднюю и международную связь</a:t>
              </a:r>
              <a:r>
                <a:rPr kumimoji="1" lang="en-US" sz="2400">
                  <a:latin typeface="Times New Roman" pitchFamily="18" charset="0"/>
                </a:rPr>
                <a:t>:</a:t>
              </a:r>
              <a:endParaRPr kumimoji="1" lang="ru-RU" sz="2400">
                <a:latin typeface="Times New Roman" pitchFamily="18" charset="0"/>
              </a:endParaRPr>
            </a:p>
          </p:txBody>
        </p:sp>
        <p:sp>
          <p:nvSpPr>
            <p:cNvPr id="9223" name="Text Box 7"/>
            <p:cNvSpPr txBox="1">
              <a:spLocks noChangeArrowheads="1"/>
            </p:cNvSpPr>
            <p:nvPr/>
          </p:nvSpPr>
          <p:spPr bwMode="auto">
            <a:xfrm>
              <a:off x="96" y="3024"/>
              <a:ext cx="576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2" algn="just" eaLnBrk="1" hangingPunct="1">
                <a:spcBef>
                  <a:spcPct val="50000"/>
                </a:spcBef>
                <a:buFont typeface="Wingdings" pitchFamily="2" charset="2"/>
                <a:buChar char="ü"/>
              </a:pPr>
              <a:r>
                <a:rPr kumimoji="1" lang="ru-RU" sz="2400">
                  <a:latin typeface="Times New Roman" pitchFamily="18" charset="0"/>
                </a:rPr>
                <a:t>эффективное использование полосы пропускания</a:t>
              </a:r>
            </a:p>
            <a:p>
              <a:pPr lvl="2" algn="just" eaLnBrk="1" hangingPunct="1">
                <a:spcBef>
                  <a:spcPct val="50000"/>
                </a:spcBef>
                <a:buFont typeface="Wingdings" pitchFamily="2" charset="2"/>
                <a:buChar char="ü"/>
              </a:pPr>
              <a:r>
                <a:rPr kumimoji="1" lang="ru-RU" sz="2400">
                  <a:latin typeface="Times New Roman" pitchFamily="18" charset="0"/>
                </a:rPr>
                <a:t> особенности регулирующего законодательства</a:t>
              </a:r>
            </a:p>
          </p:txBody>
        </p:sp>
      </p:grpSp>
    </p:spTree>
    <p:extLst>
      <p:ext uri="{BB962C8B-B14F-4D97-AF65-F5344CB8AC3E}">
        <p14:creationId xmlns:p14="http://schemas.microsoft.com/office/powerpoint/2010/main" val="361125494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571500" y="274638"/>
            <a:ext cx="8115300" cy="1143000"/>
          </a:xfrm>
        </p:spPr>
        <p:txBody>
          <a:bodyPr/>
          <a:lstStyle/>
          <a:p>
            <a:r>
              <a:rPr kumimoji="0" lang="ru-RU" smtClean="0">
                <a:cs typeface="Arial" charset="0"/>
              </a:rPr>
              <a:t>Уровни архитектуры </a:t>
            </a:r>
            <a:r>
              <a:rPr kumimoji="0" lang="en-US" smtClean="0">
                <a:cs typeface="Arial" charset="0"/>
              </a:rPr>
              <a:t>IP - </a:t>
            </a:r>
            <a:r>
              <a:rPr kumimoji="0" lang="ru-RU" smtClean="0">
                <a:cs typeface="Arial" charset="0"/>
              </a:rPr>
              <a:t>телефонии</a:t>
            </a:r>
          </a:p>
        </p:txBody>
      </p:sp>
      <p:sp>
        <p:nvSpPr>
          <p:cNvPr id="10243" name="Содержимое 2"/>
          <p:cNvSpPr>
            <a:spLocks noGrp="1"/>
          </p:cNvSpPr>
          <p:nvPr>
            <p:ph sz="quarter" idx="1"/>
          </p:nvPr>
        </p:nvSpPr>
        <p:spPr/>
        <p:txBody>
          <a:bodyPr/>
          <a:lstStyle/>
          <a:p>
            <a:pPr>
              <a:lnSpc>
                <a:spcPct val="150000"/>
              </a:lnSpc>
            </a:pPr>
            <a:endParaRPr kumimoji="0" lang="ru-RU" b="1" i="1" smtClean="0">
              <a:cs typeface="Arial" charset="0"/>
            </a:endParaRPr>
          </a:p>
          <a:p>
            <a:pPr>
              <a:lnSpc>
                <a:spcPct val="150000"/>
              </a:lnSpc>
            </a:pPr>
            <a:r>
              <a:rPr kumimoji="0" lang="ru-RU" b="1" i="1" smtClean="0">
                <a:cs typeface="Arial" charset="0"/>
              </a:rPr>
              <a:t>Нижняя плоскость </a:t>
            </a:r>
            <a:r>
              <a:rPr kumimoji="0" lang="ru-RU" smtClean="0">
                <a:cs typeface="Arial" charset="0"/>
              </a:rPr>
              <a:t>– базовая сеть с маршрутизацией пакетов </a:t>
            </a:r>
            <a:r>
              <a:rPr kumimoji="0" lang="en-US" smtClean="0">
                <a:cs typeface="Arial" charset="0"/>
              </a:rPr>
              <a:t>IP</a:t>
            </a:r>
            <a:endParaRPr kumimoji="0" lang="ru-RU" smtClean="0">
              <a:cs typeface="Arial" charset="0"/>
            </a:endParaRPr>
          </a:p>
          <a:p>
            <a:pPr>
              <a:lnSpc>
                <a:spcPct val="150000"/>
              </a:lnSpc>
              <a:buFont typeface="Wingdings 2" pitchFamily="18" charset="2"/>
              <a:buNone/>
            </a:pPr>
            <a:endParaRPr kumimoji="0" lang="en-US" smtClean="0">
              <a:cs typeface="Arial" charset="0"/>
            </a:endParaRPr>
          </a:p>
          <a:p>
            <a:pPr>
              <a:lnSpc>
                <a:spcPct val="150000"/>
              </a:lnSpc>
            </a:pPr>
            <a:r>
              <a:rPr kumimoji="0" lang="ru-RU" b="1" i="1" smtClean="0">
                <a:cs typeface="Arial" charset="0"/>
              </a:rPr>
              <a:t>Верхняя плоскость </a:t>
            </a:r>
            <a:r>
              <a:rPr kumimoji="0" lang="ru-RU" smtClean="0">
                <a:cs typeface="Arial" charset="0"/>
              </a:rPr>
              <a:t>– открытая архитектура управления обслуживанием вызова</a:t>
            </a:r>
          </a:p>
        </p:txBody>
      </p:sp>
    </p:spTree>
    <p:extLst>
      <p:ext uri="{BB962C8B-B14F-4D97-AF65-F5344CB8AC3E}">
        <p14:creationId xmlns:p14="http://schemas.microsoft.com/office/powerpoint/2010/main" val="38809635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kumimoji="0" lang="ru-RU" smtClean="0">
                <a:cs typeface="Arial" charset="0"/>
              </a:rPr>
              <a:t>История</a:t>
            </a:r>
          </a:p>
        </p:txBody>
      </p:sp>
      <p:sp>
        <p:nvSpPr>
          <p:cNvPr id="11267" name="Содержимое 2"/>
          <p:cNvSpPr>
            <a:spLocks noGrp="1"/>
          </p:cNvSpPr>
          <p:nvPr>
            <p:ph sz="quarter" idx="1"/>
          </p:nvPr>
        </p:nvSpPr>
        <p:spPr/>
        <p:txBody>
          <a:bodyPr/>
          <a:lstStyle/>
          <a:p>
            <a:pPr>
              <a:lnSpc>
                <a:spcPct val="200000"/>
              </a:lnSpc>
              <a:buFont typeface="Wingdings 2" pitchFamily="18" charset="2"/>
              <a:buNone/>
            </a:pPr>
            <a:r>
              <a:rPr kumimoji="0" lang="en-US" smtClean="0">
                <a:cs typeface="Arial" charset="0"/>
              </a:rPr>
              <a:t>3 </a:t>
            </a:r>
            <a:r>
              <a:rPr kumimoji="0" lang="ru-RU" smtClean="0">
                <a:cs typeface="Arial" charset="0"/>
              </a:rPr>
              <a:t>этапа:</a:t>
            </a:r>
          </a:p>
          <a:p>
            <a:pPr>
              <a:lnSpc>
                <a:spcPct val="200000"/>
              </a:lnSpc>
            </a:pPr>
            <a:r>
              <a:rPr kumimoji="0" lang="ru-RU" smtClean="0">
                <a:cs typeface="Arial" charset="0"/>
              </a:rPr>
              <a:t>Докоммерческий (1980-1995)</a:t>
            </a:r>
          </a:p>
          <a:p>
            <a:pPr>
              <a:lnSpc>
                <a:spcPct val="200000"/>
              </a:lnSpc>
            </a:pPr>
            <a:r>
              <a:rPr kumimoji="0" lang="ru-RU" smtClean="0">
                <a:cs typeface="Arial" charset="0"/>
              </a:rPr>
              <a:t>Компьютерный (1996-1999)</a:t>
            </a:r>
          </a:p>
          <a:p>
            <a:pPr>
              <a:lnSpc>
                <a:spcPct val="200000"/>
              </a:lnSpc>
            </a:pPr>
            <a:r>
              <a:rPr kumimoji="0" lang="ru-RU" smtClean="0">
                <a:cs typeface="Arial" charset="0"/>
              </a:rPr>
              <a:t>Инфокоммуникационный ( 2000 – н.в.)</a:t>
            </a:r>
          </a:p>
          <a:p>
            <a:endParaRPr kumimoji="0" lang="ru-RU" smtClean="0">
              <a:cs typeface="Arial" charset="0"/>
            </a:endParaRPr>
          </a:p>
        </p:txBody>
      </p:sp>
    </p:spTree>
    <p:extLst>
      <p:ext uri="{BB962C8B-B14F-4D97-AF65-F5344CB8AC3E}">
        <p14:creationId xmlns:p14="http://schemas.microsoft.com/office/powerpoint/2010/main" val="2027285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3"/>
          <p:cNvSpPr>
            <a:spLocks noGrp="1"/>
          </p:cNvSpPr>
          <p:nvPr>
            <p:ph type="title"/>
          </p:nvPr>
        </p:nvSpPr>
        <p:spPr>
          <a:xfrm>
            <a:off x="500063" y="0"/>
            <a:ext cx="7772400" cy="1143000"/>
          </a:xfrm>
        </p:spPr>
        <p:txBody>
          <a:bodyPr/>
          <a:lstStyle/>
          <a:p>
            <a:r>
              <a:rPr kumimoji="0" lang="ru-RU" smtClean="0">
                <a:cs typeface="Arial" charset="0"/>
              </a:rPr>
              <a:t>История</a:t>
            </a:r>
          </a:p>
        </p:txBody>
      </p:sp>
      <p:sp>
        <p:nvSpPr>
          <p:cNvPr id="12291" name="Содержимое 4"/>
          <p:cNvSpPr>
            <a:spLocks noGrp="1"/>
          </p:cNvSpPr>
          <p:nvPr>
            <p:ph sz="quarter" idx="1"/>
          </p:nvPr>
        </p:nvSpPr>
        <p:spPr>
          <a:xfrm>
            <a:off x="428625" y="1214438"/>
            <a:ext cx="7772400" cy="5053012"/>
          </a:xfrm>
        </p:spPr>
        <p:txBody>
          <a:bodyPr/>
          <a:lstStyle/>
          <a:p>
            <a:r>
              <a:rPr kumimoji="0" lang="ru-RU" b="1" smtClean="0">
                <a:cs typeface="Arial" charset="0"/>
              </a:rPr>
              <a:t>1983 год: </a:t>
            </a:r>
          </a:p>
          <a:p>
            <a:pPr lvl="2"/>
            <a:r>
              <a:rPr kumimoji="0" lang="ru-RU" smtClean="0">
                <a:cs typeface="Arial" charset="0"/>
              </a:rPr>
              <a:t>Первая попытка организации передачи речи при помощи технологии </a:t>
            </a:r>
            <a:r>
              <a:rPr kumimoji="0" lang="en-US" smtClean="0">
                <a:cs typeface="Arial" charset="0"/>
              </a:rPr>
              <a:t>IP</a:t>
            </a:r>
            <a:endParaRPr kumimoji="0" lang="ru-RU" smtClean="0">
              <a:cs typeface="Arial" charset="0"/>
            </a:endParaRPr>
          </a:p>
          <a:p>
            <a:r>
              <a:rPr kumimoji="0" lang="ru-RU" b="1" smtClean="0">
                <a:cs typeface="Arial" charset="0"/>
              </a:rPr>
              <a:t>1993</a:t>
            </a:r>
            <a:r>
              <a:rPr kumimoji="0" lang="en-US" b="1" smtClean="0">
                <a:cs typeface="Arial" charset="0"/>
              </a:rPr>
              <a:t> </a:t>
            </a:r>
            <a:r>
              <a:rPr kumimoji="0" lang="ru-RU" b="1" smtClean="0">
                <a:cs typeface="Arial" charset="0"/>
              </a:rPr>
              <a:t>год :</a:t>
            </a:r>
          </a:p>
          <a:p>
            <a:pPr lvl="2"/>
            <a:r>
              <a:rPr kumimoji="0" lang="ru-RU" smtClean="0">
                <a:cs typeface="Arial" charset="0"/>
              </a:rPr>
              <a:t>  Вышла в свет первая программа для передачи голоса по сети с помощью компьютера под названием </a:t>
            </a:r>
            <a:r>
              <a:rPr kumimoji="0" lang="en-US" smtClean="0">
                <a:cs typeface="Arial" charset="0"/>
              </a:rPr>
              <a:t>Maven</a:t>
            </a:r>
            <a:endParaRPr kumimoji="0" lang="ru-RU" smtClean="0">
              <a:cs typeface="Arial" charset="0"/>
            </a:endParaRPr>
          </a:p>
          <a:p>
            <a:pPr lvl="2"/>
            <a:r>
              <a:rPr kumimoji="0" lang="ru-RU" smtClean="0">
                <a:cs typeface="Arial" charset="0"/>
              </a:rPr>
              <a:t>Была разработана программа для организации видеоконференций </a:t>
            </a:r>
            <a:r>
              <a:rPr kumimoji="0" lang="en-US" smtClean="0">
                <a:cs typeface="Arial" charset="0"/>
              </a:rPr>
              <a:t>CU-SeeMe </a:t>
            </a:r>
            <a:r>
              <a:rPr kumimoji="0" lang="ru-RU" smtClean="0">
                <a:cs typeface="Arial" charset="0"/>
              </a:rPr>
              <a:t>для компьютеров </a:t>
            </a:r>
            <a:r>
              <a:rPr kumimoji="0" lang="en-US" smtClean="0">
                <a:cs typeface="Arial" charset="0"/>
              </a:rPr>
              <a:t>Macintosh</a:t>
            </a:r>
            <a:r>
              <a:rPr kumimoji="0" lang="ru-RU" smtClean="0">
                <a:cs typeface="Arial" charset="0"/>
              </a:rPr>
              <a:t> </a:t>
            </a:r>
            <a:endParaRPr kumimoji="0" lang="en-US" smtClean="0">
              <a:cs typeface="Arial" charset="0"/>
            </a:endParaRPr>
          </a:p>
          <a:p>
            <a:r>
              <a:rPr kumimoji="0" lang="ru-RU" b="1" smtClean="0">
                <a:cs typeface="Arial" charset="0"/>
              </a:rPr>
              <a:t>1994</a:t>
            </a:r>
            <a:r>
              <a:rPr kumimoji="0" lang="en-US" b="1" smtClean="0">
                <a:cs typeface="Arial" charset="0"/>
              </a:rPr>
              <a:t> </a:t>
            </a:r>
            <a:r>
              <a:rPr kumimoji="0" lang="ru-RU" b="1" smtClean="0">
                <a:cs typeface="Arial" charset="0"/>
              </a:rPr>
              <a:t>год: </a:t>
            </a:r>
          </a:p>
          <a:p>
            <a:pPr lvl="2"/>
            <a:r>
              <a:rPr kumimoji="0" lang="ru-RU" smtClean="0">
                <a:cs typeface="Arial" charset="0"/>
              </a:rPr>
              <a:t>Появился вариант программы </a:t>
            </a:r>
            <a:r>
              <a:rPr kumimoji="0" lang="en-US" smtClean="0">
                <a:cs typeface="Arial" charset="0"/>
              </a:rPr>
              <a:t>Cu-SeeMe </a:t>
            </a:r>
            <a:r>
              <a:rPr kumimoji="0" lang="ru-RU" smtClean="0">
                <a:cs typeface="Arial" charset="0"/>
              </a:rPr>
              <a:t>с полными функциями аудио и видео </a:t>
            </a:r>
          </a:p>
          <a:p>
            <a:pPr>
              <a:buFont typeface="Wingdings 2" pitchFamily="18" charset="2"/>
              <a:buNone/>
            </a:pPr>
            <a:endParaRPr kumimoji="0" lang="ru-RU" smtClean="0">
              <a:cs typeface="Arial" charset="0"/>
            </a:endParaRPr>
          </a:p>
        </p:txBody>
      </p:sp>
    </p:spTree>
    <p:extLst>
      <p:ext uri="{BB962C8B-B14F-4D97-AF65-F5344CB8AC3E}">
        <p14:creationId xmlns:p14="http://schemas.microsoft.com/office/powerpoint/2010/main" val="50349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ru-RU" dirty="0" smtClean="0"/>
              <a:t>Сеть с коммутацией пакетов должна сглаживать пульсации </a:t>
            </a:r>
          </a:p>
        </p:txBody>
      </p:sp>
      <p:sp>
        <p:nvSpPr>
          <p:cNvPr id="21507" name="Rectangle 3"/>
          <p:cNvSpPr>
            <a:spLocks noGrp="1" noChangeArrowheads="1"/>
          </p:cNvSpPr>
          <p:nvPr>
            <p:ph sz="quarter" idx="1"/>
          </p:nvPr>
        </p:nvSpPr>
        <p:spPr/>
        <p:txBody>
          <a:bodyPr/>
          <a:lstStyle/>
          <a:p>
            <a:pPr eaLnBrk="1" hangingPunct="1">
              <a:buFont typeface="Wingdings" pitchFamily="2" charset="2"/>
              <a:buNone/>
            </a:pPr>
            <a:r>
              <a:rPr lang="ru-RU" dirty="0" smtClean="0"/>
              <a:t> </a:t>
            </a:r>
          </a:p>
        </p:txBody>
      </p:sp>
      <p:pic>
        <p:nvPicPr>
          <p:cNvPr id="21508" name="Picture 4" descr="Сглаживание пульсаций трафика в сети с коммутацией пакетов"/>
          <p:cNvPicPr>
            <a:picLocks noChangeAspect="1" noChangeArrowheads="1"/>
          </p:cNvPicPr>
          <p:nvPr/>
        </p:nvPicPr>
        <p:blipFill>
          <a:blip r:embed="rId2"/>
          <a:srcRect/>
          <a:stretch>
            <a:fillRect/>
          </a:stretch>
        </p:blipFill>
        <p:spPr bwMode="auto">
          <a:xfrm>
            <a:off x="2051050" y="1773238"/>
            <a:ext cx="5329238" cy="4764087"/>
          </a:xfrm>
          <a:prstGeom prst="rect">
            <a:avLst/>
          </a:prstGeom>
          <a:noFill/>
          <a:ln w="9525">
            <a:noFill/>
            <a:miter lim="800000"/>
            <a:headEnd/>
            <a:tailEnd/>
          </a:ln>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r>
              <a:rPr kumimoji="0" lang="ru-RU" smtClean="0">
                <a:cs typeface="Arial" charset="0"/>
              </a:rPr>
              <a:t>История</a:t>
            </a:r>
          </a:p>
        </p:txBody>
      </p:sp>
      <p:sp>
        <p:nvSpPr>
          <p:cNvPr id="13315" name="Содержимое 2"/>
          <p:cNvSpPr>
            <a:spLocks noGrp="1"/>
          </p:cNvSpPr>
          <p:nvPr>
            <p:ph sz="quarter" idx="1"/>
          </p:nvPr>
        </p:nvSpPr>
        <p:spPr/>
        <p:txBody>
          <a:bodyPr/>
          <a:lstStyle/>
          <a:p>
            <a:r>
              <a:rPr kumimoji="0" lang="ru-RU" b="1" smtClean="0">
                <a:cs typeface="Arial" charset="0"/>
              </a:rPr>
              <a:t>1995 год: </a:t>
            </a:r>
            <a:endParaRPr kumimoji="0" lang="en-US" b="1" smtClean="0">
              <a:cs typeface="Arial" charset="0"/>
            </a:endParaRPr>
          </a:p>
          <a:p>
            <a:pPr lvl="2"/>
            <a:r>
              <a:rPr kumimoji="0" lang="ru-RU" smtClean="0">
                <a:cs typeface="Arial" charset="0"/>
              </a:rPr>
              <a:t>Программа </a:t>
            </a:r>
            <a:r>
              <a:rPr kumimoji="0" lang="en-US" smtClean="0">
                <a:cs typeface="Arial" charset="0"/>
              </a:rPr>
              <a:t>Internet Phone</a:t>
            </a:r>
            <a:r>
              <a:rPr kumimoji="0" lang="ru-RU" smtClean="0">
                <a:cs typeface="Arial" charset="0"/>
              </a:rPr>
              <a:t>, разработанная </a:t>
            </a:r>
            <a:r>
              <a:rPr kumimoji="0" lang="en-US" smtClean="0">
                <a:cs typeface="Arial" charset="0"/>
              </a:rPr>
              <a:t>VocalTec</a:t>
            </a:r>
            <a:r>
              <a:rPr kumimoji="0" lang="ru-RU" smtClean="0">
                <a:cs typeface="Arial" charset="0"/>
              </a:rPr>
              <a:t> для работы под операционной системой </a:t>
            </a:r>
            <a:r>
              <a:rPr kumimoji="0" lang="en-US" smtClean="0">
                <a:cs typeface="Arial" charset="0"/>
              </a:rPr>
              <a:t>Windows</a:t>
            </a:r>
          </a:p>
          <a:p>
            <a:pPr lvl="2"/>
            <a:r>
              <a:rPr kumimoji="0" lang="ru-RU" smtClean="0">
                <a:cs typeface="Arial" charset="0"/>
              </a:rPr>
              <a:t>Появление первой коммерческой программы </a:t>
            </a:r>
            <a:r>
              <a:rPr kumimoji="0" lang="en-US" smtClean="0">
                <a:cs typeface="Arial" charset="0"/>
              </a:rPr>
              <a:t>DigiPhone</a:t>
            </a:r>
            <a:r>
              <a:rPr kumimoji="0" lang="ru-RU" smtClean="0">
                <a:cs typeface="Arial" charset="0"/>
              </a:rPr>
              <a:t>, которая предлагала дуплексные возможности (позволяла говорить и слушать одновременно)</a:t>
            </a:r>
          </a:p>
          <a:p>
            <a:r>
              <a:rPr kumimoji="0" lang="ru-RU" b="1" smtClean="0">
                <a:cs typeface="Arial" charset="0"/>
              </a:rPr>
              <a:t>1996 год:</a:t>
            </a:r>
          </a:p>
          <a:p>
            <a:pPr lvl="2"/>
            <a:r>
              <a:rPr kumimoji="0" lang="ru-RU" smtClean="0">
                <a:cs typeface="Arial" charset="0"/>
              </a:rPr>
              <a:t>Проект «</a:t>
            </a:r>
            <a:r>
              <a:rPr kumimoji="0" lang="en-US" smtClean="0">
                <a:cs typeface="Arial" charset="0"/>
              </a:rPr>
              <a:t>Internet Telephone Gateway</a:t>
            </a:r>
            <a:r>
              <a:rPr kumimoji="0" lang="ru-RU" smtClean="0">
                <a:cs typeface="Arial" charset="0"/>
              </a:rPr>
              <a:t>», целью которого явилось</a:t>
            </a:r>
            <a:r>
              <a:rPr kumimoji="0" lang="en-US" smtClean="0">
                <a:cs typeface="Arial" charset="0"/>
              </a:rPr>
              <a:t> </a:t>
            </a:r>
            <a:r>
              <a:rPr kumimoji="0" lang="ru-RU" smtClean="0">
                <a:cs typeface="Arial" charset="0"/>
              </a:rPr>
              <a:t>организация связи через Интернет, используя обычный телефон.  </a:t>
            </a:r>
          </a:p>
        </p:txBody>
      </p:sp>
    </p:spTree>
    <p:extLst>
      <p:ext uri="{BB962C8B-B14F-4D97-AF65-F5344CB8AC3E}">
        <p14:creationId xmlns:p14="http://schemas.microsoft.com/office/powerpoint/2010/main" val="36862466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kumimoji="0" lang="ru-RU" sz="3200" smtClean="0">
                <a:cs typeface="Times New Roman" pitchFamily="18" charset="0"/>
              </a:rPr>
              <a:t>Современный этап развития</a:t>
            </a:r>
          </a:p>
        </p:txBody>
      </p:sp>
      <p:sp>
        <p:nvSpPr>
          <p:cNvPr id="14339" name="Содержимое 8"/>
          <p:cNvSpPr>
            <a:spLocks noGrp="1"/>
          </p:cNvSpPr>
          <p:nvPr>
            <p:ph sz="quarter" idx="1"/>
          </p:nvPr>
        </p:nvSpPr>
        <p:spPr>
          <a:xfrm>
            <a:off x="1000125" y="1571625"/>
            <a:ext cx="7772400" cy="4357688"/>
          </a:xfrm>
        </p:spPr>
        <p:txBody>
          <a:bodyPr/>
          <a:lstStyle/>
          <a:p>
            <a:pPr eaLnBrk="1" hangingPunct="1">
              <a:lnSpc>
                <a:spcPct val="150000"/>
              </a:lnSpc>
            </a:pPr>
            <a:r>
              <a:rPr kumimoji="0" lang="ru-RU" smtClean="0">
                <a:cs typeface="Arial" charset="0"/>
              </a:rPr>
              <a:t>Передача речи по </a:t>
            </a:r>
            <a:r>
              <a:rPr kumimoji="0" lang="en-US" smtClean="0">
                <a:cs typeface="Arial" charset="0"/>
              </a:rPr>
              <a:t>IP </a:t>
            </a:r>
            <a:r>
              <a:rPr kumimoji="0" lang="ru-RU" smtClean="0">
                <a:cs typeface="Arial" charset="0"/>
              </a:rPr>
              <a:t>сети востребована всеми сторонами в отрасли </a:t>
            </a:r>
          </a:p>
          <a:p>
            <a:pPr eaLnBrk="1" hangingPunct="1">
              <a:lnSpc>
                <a:spcPct val="150000"/>
              </a:lnSpc>
            </a:pPr>
            <a:r>
              <a:rPr kumimoji="0" lang="ru-RU" smtClean="0">
                <a:cs typeface="Arial" charset="0"/>
              </a:rPr>
              <a:t>Появляются новые услуги</a:t>
            </a:r>
          </a:p>
          <a:p>
            <a:pPr eaLnBrk="1" hangingPunct="1">
              <a:lnSpc>
                <a:spcPct val="150000"/>
              </a:lnSpc>
            </a:pPr>
            <a:r>
              <a:rPr kumimoji="0" lang="ru-RU" smtClean="0">
                <a:cs typeface="Arial" charset="0"/>
              </a:rPr>
              <a:t>Появляются новые технологии и протоколы</a:t>
            </a:r>
          </a:p>
          <a:p>
            <a:pPr eaLnBrk="1" hangingPunct="1">
              <a:lnSpc>
                <a:spcPct val="150000"/>
              </a:lnSpc>
            </a:pPr>
            <a:r>
              <a:rPr kumimoji="0" lang="ru-RU" smtClean="0">
                <a:cs typeface="Arial" charset="0"/>
              </a:rPr>
              <a:t>Конвергенция сетей связи и переход к </a:t>
            </a:r>
            <a:r>
              <a:rPr kumimoji="0" lang="en-US" smtClean="0">
                <a:cs typeface="Arial" charset="0"/>
              </a:rPr>
              <a:t>NGN</a:t>
            </a:r>
            <a:endParaRPr kumimoji="0" lang="ru-RU" smtClean="0">
              <a:cs typeface="Arial" charset="0"/>
            </a:endParaRPr>
          </a:p>
          <a:p>
            <a:pPr eaLnBrk="1" hangingPunct="1">
              <a:lnSpc>
                <a:spcPct val="150000"/>
              </a:lnSpc>
            </a:pPr>
            <a:endParaRPr kumimoji="0" lang="en-US" smtClean="0">
              <a:cs typeface="Arial" charset="0"/>
            </a:endParaRPr>
          </a:p>
          <a:p>
            <a:pPr eaLnBrk="1" hangingPunct="1">
              <a:lnSpc>
                <a:spcPct val="150000"/>
              </a:lnSpc>
            </a:pPr>
            <a:endParaRPr kumimoji="0" lang="ru-RU" smtClean="0">
              <a:cs typeface="Arial" charset="0"/>
            </a:endParaRPr>
          </a:p>
        </p:txBody>
      </p:sp>
      <p:sp>
        <p:nvSpPr>
          <p:cNvPr id="14340" name="Text Box 5"/>
          <p:cNvSpPr txBox="1">
            <a:spLocks noChangeArrowheads="1"/>
          </p:cNvSpPr>
          <p:nvPr/>
        </p:nvSpPr>
        <p:spPr bwMode="auto">
          <a:xfrm>
            <a:off x="1370013" y="2263775"/>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ct val="50000"/>
              </a:spcBef>
            </a:pPr>
            <a:endParaRPr kumimoji="1" lang="ru-RU" sz="2000">
              <a:solidFill>
                <a:srgbClr val="000000"/>
              </a:solidFill>
              <a:latin typeface="Times New Roman" pitchFamily="18" charset="0"/>
            </a:endParaRPr>
          </a:p>
        </p:txBody>
      </p:sp>
    </p:spTree>
    <p:extLst>
      <p:ext uri="{BB962C8B-B14F-4D97-AF65-F5344CB8AC3E}">
        <p14:creationId xmlns:p14="http://schemas.microsoft.com/office/powerpoint/2010/main" val="262292210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kumimoji="0" lang="ru-RU" smtClean="0">
                <a:cs typeface="Arial" charset="0"/>
              </a:rPr>
              <a:t>Конвергенция сетей связи</a:t>
            </a:r>
          </a:p>
        </p:txBody>
      </p:sp>
      <p:sp>
        <p:nvSpPr>
          <p:cNvPr id="15363" name="Содержимое 4"/>
          <p:cNvSpPr>
            <a:spLocks noGrp="1"/>
          </p:cNvSpPr>
          <p:nvPr>
            <p:ph sz="quarter" idx="1"/>
          </p:nvPr>
        </p:nvSpPr>
        <p:spPr/>
        <p:txBody>
          <a:bodyPr/>
          <a:lstStyle/>
          <a:p>
            <a:endParaRPr kumimoji="0" lang="ru-RU" smtClean="0">
              <a:cs typeface="Arial" charset="0"/>
            </a:endParaRP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457325"/>
            <a:ext cx="869632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0473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kumimoji="0" lang="ru-RU" smtClean="0">
                <a:cs typeface="Arial" charset="0"/>
              </a:rPr>
              <a:t>Конвергенция сетей связи</a:t>
            </a:r>
          </a:p>
        </p:txBody>
      </p:sp>
      <p:sp>
        <p:nvSpPr>
          <p:cNvPr id="16387" name="Содержимое 2"/>
          <p:cNvSpPr>
            <a:spLocks noGrp="1"/>
          </p:cNvSpPr>
          <p:nvPr>
            <p:ph sz="quarter" idx="1"/>
          </p:nvPr>
        </p:nvSpPr>
        <p:spPr/>
        <p:txBody>
          <a:bodyPr/>
          <a:lstStyle/>
          <a:p>
            <a:pPr>
              <a:lnSpc>
                <a:spcPct val="150000"/>
              </a:lnSpc>
            </a:pPr>
            <a:r>
              <a:rPr kumimoji="0" lang="ru-RU" b="1" i="1" smtClean="0">
                <a:cs typeface="Arial" charset="0"/>
              </a:rPr>
              <a:t>Процесс конвергенции в телекоммуникационной системе </a:t>
            </a:r>
            <a:r>
              <a:rPr kumimoji="0" lang="ru-RU" smtClean="0">
                <a:cs typeface="Arial" charset="0"/>
              </a:rPr>
              <a:t>– возникновение сходства в структуре сетей связи, в используемых ими аппаратно-программных средствах и в совокупности услуг,</a:t>
            </a:r>
          </a:p>
          <a:p>
            <a:pPr>
              <a:lnSpc>
                <a:spcPct val="150000"/>
              </a:lnSpc>
              <a:buFont typeface="Wingdings 2" pitchFamily="18" charset="2"/>
              <a:buNone/>
            </a:pPr>
            <a:r>
              <a:rPr kumimoji="0" lang="ru-RU" smtClean="0">
                <a:cs typeface="Arial" charset="0"/>
              </a:rPr>
              <a:t>    предоставляемых абонентам.</a:t>
            </a:r>
          </a:p>
        </p:txBody>
      </p:sp>
    </p:spTree>
    <p:extLst>
      <p:ext uri="{BB962C8B-B14F-4D97-AF65-F5344CB8AC3E}">
        <p14:creationId xmlns:p14="http://schemas.microsoft.com/office/powerpoint/2010/main" val="7462973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kumimoji="0" lang="ru-RU" smtClean="0">
                <a:cs typeface="Arial" charset="0"/>
              </a:rPr>
              <a:t>Услуги ( традиционные )</a:t>
            </a:r>
          </a:p>
        </p:txBody>
      </p:sp>
      <p:sp>
        <p:nvSpPr>
          <p:cNvPr id="17411" name="Содержимое 2"/>
          <p:cNvSpPr>
            <a:spLocks noGrp="1"/>
          </p:cNvSpPr>
          <p:nvPr>
            <p:ph sz="quarter" idx="1"/>
          </p:nvPr>
        </p:nvSpPr>
        <p:spPr/>
        <p:txBody>
          <a:bodyPr/>
          <a:lstStyle/>
          <a:p>
            <a:r>
              <a:rPr kumimoji="0" lang="ru-RU" smtClean="0">
                <a:cs typeface="Arial" charset="0"/>
              </a:rPr>
              <a:t>Речевые соединения ( 4 сценария :</a:t>
            </a:r>
          </a:p>
          <a:p>
            <a:pPr lvl="3"/>
            <a:r>
              <a:rPr kumimoji="0" lang="ru-RU" smtClean="0">
                <a:cs typeface="Arial" charset="0"/>
              </a:rPr>
              <a:t>Телефон-телефон</a:t>
            </a:r>
          </a:p>
          <a:p>
            <a:pPr lvl="3"/>
            <a:r>
              <a:rPr kumimoji="0" lang="ru-RU" smtClean="0">
                <a:cs typeface="Arial" charset="0"/>
              </a:rPr>
              <a:t>Телефон-компьютер</a:t>
            </a:r>
          </a:p>
          <a:p>
            <a:pPr lvl="3"/>
            <a:r>
              <a:rPr kumimoji="0" lang="ru-RU" smtClean="0">
                <a:cs typeface="Arial" charset="0"/>
              </a:rPr>
              <a:t>Компьютер – телефон</a:t>
            </a:r>
          </a:p>
          <a:p>
            <a:pPr lvl="3"/>
            <a:r>
              <a:rPr kumimoji="0" lang="ru-RU" smtClean="0">
                <a:cs typeface="Arial" charset="0"/>
              </a:rPr>
              <a:t>Компьютер-компьютер</a:t>
            </a:r>
          </a:p>
          <a:p>
            <a:r>
              <a:rPr kumimoji="0" lang="ru-RU" smtClean="0">
                <a:cs typeface="Arial" charset="0"/>
              </a:rPr>
              <a:t>Роуминг пользователя ( возможность воспользоваться услугами </a:t>
            </a:r>
            <a:r>
              <a:rPr kumimoji="0" lang="en-US" smtClean="0">
                <a:cs typeface="Arial" charset="0"/>
              </a:rPr>
              <a:t>VoIP</a:t>
            </a:r>
            <a:r>
              <a:rPr kumimoji="0" lang="ru-RU" smtClean="0">
                <a:cs typeface="Arial" charset="0"/>
              </a:rPr>
              <a:t>, находясь в другой сети)</a:t>
            </a:r>
          </a:p>
          <a:p>
            <a:endParaRPr kumimoji="0" lang="ru-RU" smtClean="0">
              <a:cs typeface="Arial" charset="0"/>
            </a:endParaRPr>
          </a:p>
        </p:txBody>
      </p:sp>
    </p:spTree>
    <p:extLst>
      <p:ext uri="{BB962C8B-B14F-4D97-AF65-F5344CB8AC3E}">
        <p14:creationId xmlns:p14="http://schemas.microsoft.com/office/powerpoint/2010/main" val="16535771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kumimoji="0" lang="ru-RU" smtClean="0">
                <a:cs typeface="Arial" charset="0"/>
              </a:rPr>
              <a:t>Услуги (дополнительные)</a:t>
            </a:r>
          </a:p>
        </p:txBody>
      </p:sp>
      <p:sp>
        <p:nvSpPr>
          <p:cNvPr id="18435" name="Содержимое 2"/>
          <p:cNvSpPr>
            <a:spLocks noGrp="1"/>
          </p:cNvSpPr>
          <p:nvPr>
            <p:ph sz="quarter" idx="1"/>
          </p:nvPr>
        </p:nvSpPr>
        <p:spPr/>
        <p:txBody>
          <a:bodyPr/>
          <a:lstStyle/>
          <a:p>
            <a:r>
              <a:rPr kumimoji="0" lang="ru-RU" smtClean="0">
                <a:cs typeface="Arial" charset="0"/>
              </a:rPr>
              <a:t>Обмен файлами</a:t>
            </a:r>
          </a:p>
          <a:p>
            <a:r>
              <a:rPr kumimoji="0" lang="ru-RU" smtClean="0">
                <a:cs typeface="Arial" charset="0"/>
              </a:rPr>
              <a:t>Организация конференций ( как аудио, так и видео)</a:t>
            </a:r>
          </a:p>
          <a:p>
            <a:r>
              <a:rPr kumimoji="0" lang="ru-RU" smtClean="0">
                <a:cs typeface="Arial" charset="0"/>
              </a:rPr>
              <a:t>Мгновенный обмен сообщениями</a:t>
            </a:r>
          </a:p>
          <a:p>
            <a:r>
              <a:rPr kumimoji="0" lang="ru-RU" smtClean="0">
                <a:cs typeface="Arial" charset="0"/>
              </a:rPr>
              <a:t>Передача видео</a:t>
            </a:r>
          </a:p>
          <a:p>
            <a:r>
              <a:rPr kumimoji="0" lang="en-US" smtClean="0">
                <a:cs typeface="Arial" charset="0"/>
              </a:rPr>
              <a:t>IP – TV</a:t>
            </a:r>
          </a:p>
          <a:p>
            <a:r>
              <a:rPr kumimoji="0" lang="ru-RU" smtClean="0">
                <a:cs typeface="Arial" charset="0"/>
              </a:rPr>
              <a:t>Другие</a:t>
            </a:r>
          </a:p>
        </p:txBody>
      </p:sp>
    </p:spTree>
    <p:extLst>
      <p:ext uri="{BB962C8B-B14F-4D97-AF65-F5344CB8AC3E}">
        <p14:creationId xmlns:p14="http://schemas.microsoft.com/office/powerpoint/2010/main" val="32869535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kumimoji="0" lang="ru-RU" smtClean="0">
                <a:cs typeface="Arial" charset="0"/>
              </a:rPr>
              <a:t>Понятие «</a:t>
            </a:r>
            <a:r>
              <a:rPr kumimoji="0" lang="en-US" smtClean="0">
                <a:cs typeface="Arial" charset="0"/>
              </a:rPr>
              <a:t>Triple play</a:t>
            </a:r>
            <a:r>
              <a:rPr kumimoji="0" lang="ru-RU" smtClean="0">
                <a:cs typeface="Arial" charset="0"/>
              </a:rPr>
              <a:t>»</a:t>
            </a:r>
          </a:p>
        </p:txBody>
      </p:sp>
      <p:sp>
        <p:nvSpPr>
          <p:cNvPr id="19459" name="Содержимое 2"/>
          <p:cNvSpPr>
            <a:spLocks noGrp="1"/>
          </p:cNvSpPr>
          <p:nvPr>
            <p:ph sz="quarter" idx="1"/>
          </p:nvPr>
        </p:nvSpPr>
        <p:spPr/>
        <p:txBody>
          <a:bodyPr/>
          <a:lstStyle/>
          <a:p>
            <a:pPr>
              <a:buFont typeface="Wingdings 2" pitchFamily="18" charset="2"/>
              <a:buNone/>
            </a:pPr>
            <a:r>
              <a:rPr kumimoji="0" lang="ru-RU" smtClean="0">
                <a:cs typeface="Arial" charset="0"/>
              </a:rPr>
              <a:t>Это интерактивные и мультимедийные сервисы, как правило, вещательного качества, объединенные тремя компонентами: данные, голос и видео</a:t>
            </a:r>
          </a:p>
          <a:p>
            <a:r>
              <a:rPr kumimoji="0" lang="ru-RU" smtClean="0">
                <a:cs typeface="Arial" charset="0"/>
              </a:rPr>
              <a:t>Голос : телефония</a:t>
            </a:r>
          </a:p>
          <a:p>
            <a:r>
              <a:rPr kumimoji="0" lang="ru-RU" smtClean="0">
                <a:cs typeface="Arial" charset="0"/>
              </a:rPr>
              <a:t>Данные:  доступ в Интернет</a:t>
            </a:r>
          </a:p>
          <a:p>
            <a:r>
              <a:rPr kumimoji="0" lang="ru-RU" smtClean="0">
                <a:cs typeface="Arial" charset="0"/>
              </a:rPr>
              <a:t>Видео:  телевидение (</a:t>
            </a:r>
            <a:r>
              <a:rPr kumimoji="0" lang="en-US" smtClean="0">
                <a:cs typeface="Arial" charset="0"/>
              </a:rPr>
              <a:t>IP -TV</a:t>
            </a:r>
            <a:r>
              <a:rPr kumimoji="0" lang="ru-RU" smtClean="0">
                <a:cs typeface="Arial" charset="0"/>
              </a:rPr>
              <a:t> )</a:t>
            </a:r>
          </a:p>
        </p:txBody>
      </p:sp>
    </p:spTree>
    <p:extLst>
      <p:ext uri="{BB962C8B-B14F-4D97-AF65-F5344CB8AC3E}">
        <p14:creationId xmlns:p14="http://schemas.microsoft.com/office/powerpoint/2010/main" val="12365175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kumimoji="0" lang="ru-RU" smtClean="0">
                <a:cs typeface="Arial" charset="0"/>
              </a:rPr>
              <a:t>Преимущества технологии </a:t>
            </a:r>
            <a:r>
              <a:rPr kumimoji="0" lang="en-US" smtClean="0">
                <a:cs typeface="Arial" charset="0"/>
              </a:rPr>
              <a:t>VoIP</a:t>
            </a:r>
            <a:endParaRPr kumimoji="0" lang="ru-RU" smtClean="0">
              <a:cs typeface="Arial" charset="0"/>
            </a:endParaRPr>
          </a:p>
        </p:txBody>
      </p:sp>
      <p:sp>
        <p:nvSpPr>
          <p:cNvPr id="20483" name="Содержимое 2"/>
          <p:cNvSpPr>
            <a:spLocks noGrp="1"/>
          </p:cNvSpPr>
          <p:nvPr>
            <p:ph sz="quarter" idx="1"/>
          </p:nvPr>
        </p:nvSpPr>
        <p:spPr/>
        <p:txBody>
          <a:bodyPr/>
          <a:lstStyle/>
          <a:p>
            <a:r>
              <a:rPr kumimoji="0" lang="ru-RU" smtClean="0">
                <a:cs typeface="Arial" charset="0"/>
              </a:rPr>
              <a:t>С точки зрения пользователя:</a:t>
            </a:r>
          </a:p>
          <a:p>
            <a:pPr lvl="1"/>
            <a:r>
              <a:rPr kumimoji="0" lang="ru-RU" smtClean="0">
                <a:cs typeface="Arial" charset="0"/>
              </a:rPr>
              <a:t>Более низкие цены на услуги телефонной связи</a:t>
            </a:r>
          </a:p>
          <a:p>
            <a:pPr lvl="1"/>
            <a:r>
              <a:rPr kumimoji="0" lang="ru-RU" smtClean="0">
                <a:cs typeface="Arial" charset="0"/>
              </a:rPr>
              <a:t>Мобильность абонента</a:t>
            </a:r>
          </a:p>
          <a:p>
            <a:pPr lvl="1"/>
            <a:r>
              <a:rPr kumimoji="0" lang="ru-RU" smtClean="0">
                <a:cs typeface="Arial" charset="0"/>
              </a:rPr>
              <a:t>Большой спектр услуг, который постоянно пополняется</a:t>
            </a:r>
          </a:p>
          <a:p>
            <a:pPr lvl="1"/>
            <a:r>
              <a:rPr kumimoji="0" lang="ru-RU" smtClean="0">
                <a:cs typeface="Arial" charset="0"/>
              </a:rPr>
              <a:t>Широкий выбор устройств доступа</a:t>
            </a:r>
          </a:p>
          <a:p>
            <a:pPr lvl="1"/>
            <a:r>
              <a:rPr kumimoji="0" lang="ru-RU" smtClean="0">
                <a:cs typeface="Arial" charset="0"/>
              </a:rPr>
              <a:t>Простота оплаты</a:t>
            </a:r>
          </a:p>
          <a:p>
            <a:pPr lvl="1"/>
            <a:r>
              <a:rPr kumimoji="0" lang="ru-RU" smtClean="0">
                <a:cs typeface="Arial" charset="0"/>
              </a:rPr>
              <a:t>Простота контроля состояния счета</a:t>
            </a:r>
          </a:p>
          <a:p>
            <a:pPr lvl="1"/>
            <a:r>
              <a:rPr kumimoji="0" lang="ru-RU" smtClean="0">
                <a:cs typeface="Arial" charset="0"/>
              </a:rPr>
              <a:t>Возможность  настройки набора услуг</a:t>
            </a:r>
          </a:p>
          <a:p>
            <a:pPr lvl="1">
              <a:buFont typeface="Wingdings 2" pitchFamily="18" charset="2"/>
              <a:buNone/>
            </a:pPr>
            <a:endParaRPr kumimoji="0" lang="ru-RU" smtClean="0">
              <a:cs typeface="Arial" charset="0"/>
            </a:endParaRPr>
          </a:p>
          <a:p>
            <a:pPr lvl="1"/>
            <a:endParaRPr kumimoji="0" lang="ru-RU" smtClean="0">
              <a:cs typeface="Arial" charset="0"/>
            </a:endParaRPr>
          </a:p>
        </p:txBody>
      </p:sp>
    </p:spTree>
    <p:extLst>
      <p:ext uri="{BB962C8B-B14F-4D97-AF65-F5344CB8AC3E}">
        <p14:creationId xmlns:p14="http://schemas.microsoft.com/office/powerpoint/2010/main" val="38610674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r>
              <a:rPr kumimoji="0" lang="ru-RU" smtClean="0">
                <a:cs typeface="Arial" charset="0"/>
              </a:rPr>
              <a:t>Преимущества технологии </a:t>
            </a:r>
            <a:r>
              <a:rPr kumimoji="0" lang="en-US" smtClean="0">
                <a:cs typeface="Arial" charset="0"/>
              </a:rPr>
              <a:t>VoIP</a:t>
            </a:r>
            <a:endParaRPr kumimoji="0" lang="ru-RU" smtClean="0">
              <a:cs typeface="Arial" charset="0"/>
            </a:endParaRPr>
          </a:p>
        </p:txBody>
      </p:sp>
      <p:sp>
        <p:nvSpPr>
          <p:cNvPr id="21507" name="Содержимое 2"/>
          <p:cNvSpPr>
            <a:spLocks noGrp="1"/>
          </p:cNvSpPr>
          <p:nvPr>
            <p:ph sz="quarter" idx="1"/>
          </p:nvPr>
        </p:nvSpPr>
        <p:spPr/>
        <p:txBody>
          <a:bodyPr/>
          <a:lstStyle/>
          <a:p>
            <a:r>
              <a:rPr kumimoji="0" lang="ru-RU" smtClean="0">
                <a:cs typeface="Arial" charset="0"/>
              </a:rPr>
              <a:t>С точки зрения Интернет-провайдеров:</a:t>
            </a:r>
          </a:p>
          <a:p>
            <a:pPr lvl="2"/>
            <a:r>
              <a:rPr kumimoji="0" lang="ru-RU" smtClean="0">
                <a:cs typeface="Arial" charset="0"/>
              </a:rPr>
              <a:t>Сбережение  капитальных вложений за счет использования открытых компьютерных платформ</a:t>
            </a:r>
          </a:p>
          <a:p>
            <a:pPr lvl="2"/>
            <a:r>
              <a:rPr kumimoji="0" lang="ru-RU" smtClean="0">
                <a:cs typeface="Arial" charset="0"/>
              </a:rPr>
              <a:t>Снижение эксплуатационных расходов  как результат предоставления разнообразных услуг на базе одной сети</a:t>
            </a:r>
          </a:p>
          <a:p>
            <a:pPr lvl="2"/>
            <a:r>
              <a:rPr kumimoji="0" lang="ru-RU" smtClean="0">
                <a:cs typeface="Arial" charset="0"/>
              </a:rPr>
              <a:t>Открытая среда разработчика  услуги означает более конкурентную, а значит менее дорогую разработку новых услуг</a:t>
            </a:r>
          </a:p>
          <a:p>
            <a:pPr lvl="2"/>
            <a:r>
              <a:rPr kumimoji="0" lang="ru-RU" smtClean="0">
                <a:cs typeface="Arial" charset="0"/>
              </a:rPr>
              <a:t>Множество  услуг может быть доступно через единственный канал с пользователем, что означает больше услуг ( а значит и прибыли)в расчете на одного пользователя</a:t>
            </a:r>
          </a:p>
          <a:p>
            <a:pPr lvl="1">
              <a:buFont typeface="Wingdings 2" pitchFamily="18" charset="2"/>
              <a:buNone/>
            </a:pPr>
            <a:endParaRPr kumimoji="0" lang="ru-RU" smtClean="0">
              <a:cs typeface="Arial" charset="0"/>
            </a:endParaRPr>
          </a:p>
          <a:p>
            <a:pPr lvl="1"/>
            <a:endParaRPr kumimoji="0" lang="ru-RU" smtClean="0">
              <a:cs typeface="Arial" charset="0"/>
            </a:endParaRPr>
          </a:p>
        </p:txBody>
      </p:sp>
    </p:spTree>
    <p:extLst>
      <p:ext uri="{BB962C8B-B14F-4D97-AF65-F5344CB8AC3E}">
        <p14:creationId xmlns:p14="http://schemas.microsoft.com/office/powerpoint/2010/main" val="42302636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kumimoji="0" lang="ru-RU" smtClean="0">
                <a:cs typeface="Arial" charset="0"/>
              </a:rPr>
              <a:t>Недостатки технологии </a:t>
            </a:r>
            <a:r>
              <a:rPr kumimoji="0" lang="en-US" smtClean="0">
                <a:cs typeface="Arial" charset="0"/>
              </a:rPr>
              <a:t>VoIP</a:t>
            </a:r>
            <a:endParaRPr kumimoji="0" lang="ru-RU" smtClean="0">
              <a:cs typeface="Arial" charset="0"/>
            </a:endParaRPr>
          </a:p>
        </p:txBody>
      </p:sp>
      <p:sp>
        <p:nvSpPr>
          <p:cNvPr id="22531" name="Содержимое 2"/>
          <p:cNvSpPr>
            <a:spLocks noGrp="1"/>
          </p:cNvSpPr>
          <p:nvPr>
            <p:ph sz="quarter" idx="1"/>
          </p:nvPr>
        </p:nvSpPr>
        <p:spPr/>
        <p:txBody>
          <a:bodyPr/>
          <a:lstStyle/>
          <a:p>
            <a:pPr>
              <a:lnSpc>
                <a:spcPct val="200000"/>
              </a:lnSpc>
            </a:pPr>
            <a:r>
              <a:rPr kumimoji="0" lang="ru-RU" smtClean="0">
                <a:cs typeface="Arial" charset="0"/>
              </a:rPr>
              <a:t>Задержки </a:t>
            </a:r>
          </a:p>
          <a:p>
            <a:pPr>
              <a:lnSpc>
                <a:spcPct val="200000"/>
              </a:lnSpc>
            </a:pPr>
            <a:r>
              <a:rPr kumimoji="0" lang="ru-RU" smtClean="0">
                <a:cs typeface="Arial" charset="0"/>
              </a:rPr>
              <a:t>Потери пакетов</a:t>
            </a:r>
          </a:p>
          <a:p>
            <a:pPr>
              <a:lnSpc>
                <a:spcPct val="200000"/>
              </a:lnSpc>
            </a:pPr>
            <a:r>
              <a:rPr kumimoji="0" lang="ru-RU" smtClean="0">
                <a:cs typeface="Arial" charset="0"/>
              </a:rPr>
              <a:t>Джиттер</a:t>
            </a:r>
          </a:p>
          <a:p>
            <a:pPr>
              <a:lnSpc>
                <a:spcPct val="200000"/>
              </a:lnSpc>
            </a:pPr>
            <a:r>
              <a:rPr kumimoji="0" lang="ru-RU" smtClean="0">
                <a:cs typeface="Arial" charset="0"/>
              </a:rPr>
              <a:t>Эхо</a:t>
            </a:r>
          </a:p>
          <a:p>
            <a:pPr>
              <a:lnSpc>
                <a:spcPct val="200000"/>
              </a:lnSpc>
            </a:pPr>
            <a:r>
              <a:rPr kumimoji="0" lang="en-US" smtClean="0">
                <a:latin typeface="Cambria" pitchFamily="18" charset="0"/>
                <a:cs typeface="Arial" charset="0"/>
              </a:rPr>
              <a:t>???? </a:t>
            </a:r>
            <a:r>
              <a:rPr kumimoji="0" lang="ru-RU" smtClean="0">
                <a:cs typeface="Arial" charset="0"/>
              </a:rPr>
              <a:t>Недостаточная защита информации</a:t>
            </a:r>
          </a:p>
          <a:p>
            <a:endParaRPr kumimoji="0" lang="ru-RU" smtClean="0">
              <a:cs typeface="Arial" charset="0"/>
            </a:endParaRPr>
          </a:p>
        </p:txBody>
      </p:sp>
    </p:spTree>
    <p:extLst>
      <p:ext uri="{BB962C8B-B14F-4D97-AF65-F5344CB8AC3E}">
        <p14:creationId xmlns:p14="http://schemas.microsoft.com/office/powerpoint/2010/main" val="2126416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3"/>
          <p:cNvSpPr>
            <a:spLocks noGrp="1"/>
          </p:cNvSpPr>
          <p:nvPr>
            <p:ph type="title"/>
          </p:nvPr>
        </p:nvSpPr>
        <p:spPr/>
        <p:txBody>
          <a:bodyPr/>
          <a:lstStyle/>
          <a:p>
            <a:pPr eaLnBrk="1" hangingPunct="1"/>
            <a:r>
              <a:rPr lang="ru-RU" dirty="0" smtClean="0"/>
              <a:t>Сравнение технологий</a:t>
            </a:r>
          </a:p>
        </p:txBody>
      </p:sp>
      <p:sp>
        <p:nvSpPr>
          <p:cNvPr id="22531" name="Текст 4"/>
          <p:cNvSpPr>
            <a:spLocks noGrp="1"/>
          </p:cNvSpPr>
          <p:nvPr>
            <p:ph type="body" idx="1"/>
          </p:nvPr>
        </p:nvSpPr>
        <p:spPr/>
        <p:txBody>
          <a:bodyPr/>
          <a:lstStyle/>
          <a:p>
            <a:pPr eaLnBrk="1" hangingPunct="1"/>
            <a:r>
              <a:rPr lang="ru-RU" smtClean="0"/>
              <a:t>Коммутация каналов</a:t>
            </a:r>
          </a:p>
        </p:txBody>
      </p:sp>
      <p:sp>
        <p:nvSpPr>
          <p:cNvPr id="22532" name="Текст 6"/>
          <p:cNvSpPr>
            <a:spLocks noGrp="1"/>
          </p:cNvSpPr>
          <p:nvPr>
            <p:ph type="body" sz="half" idx="3"/>
          </p:nvPr>
        </p:nvSpPr>
        <p:spPr/>
        <p:txBody>
          <a:bodyPr/>
          <a:lstStyle/>
          <a:p>
            <a:pPr eaLnBrk="1" hangingPunct="1"/>
            <a:r>
              <a:rPr lang="ru-RU" smtClean="0"/>
              <a:t>Коммутация пакетов</a:t>
            </a:r>
          </a:p>
        </p:txBody>
      </p:sp>
      <p:sp>
        <p:nvSpPr>
          <p:cNvPr id="22533" name="Содержимое 5"/>
          <p:cNvSpPr>
            <a:spLocks noGrp="1"/>
          </p:cNvSpPr>
          <p:nvPr>
            <p:ph sz="half" idx="2"/>
          </p:nvPr>
        </p:nvSpPr>
        <p:spPr/>
        <p:txBody>
          <a:bodyPr>
            <a:normAutofit lnSpcReduction="10000"/>
          </a:bodyPr>
          <a:lstStyle/>
          <a:p>
            <a:pPr eaLnBrk="1" hangingPunct="1"/>
            <a:r>
              <a:rPr lang="ru-RU" dirty="0" smtClean="0"/>
              <a:t>С установлением соединения</a:t>
            </a:r>
          </a:p>
          <a:p>
            <a:pPr eaLnBrk="1" hangingPunct="1"/>
            <a:r>
              <a:rPr lang="ru-RU" dirty="0" smtClean="0"/>
              <a:t>Задержка определяется скоростью распространения</a:t>
            </a:r>
          </a:p>
          <a:p>
            <a:pPr eaLnBrk="1" hangingPunct="1"/>
            <a:r>
              <a:rPr lang="ru-RU" dirty="0" smtClean="0"/>
              <a:t>Канал устанавливается на все время соединения</a:t>
            </a:r>
          </a:p>
        </p:txBody>
      </p:sp>
      <p:sp>
        <p:nvSpPr>
          <p:cNvPr id="22534" name="Содержимое 7"/>
          <p:cNvSpPr>
            <a:spLocks noGrp="1"/>
          </p:cNvSpPr>
          <p:nvPr>
            <p:ph sz="half" idx="4"/>
          </p:nvPr>
        </p:nvSpPr>
        <p:spPr/>
        <p:txBody>
          <a:bodyPr>
            <a:normAutofit fontScale="92500" lnSpcReduction="10000"/>
          </a:bodyPr>
          <a:lstStyle/>
          <a:p>
            <a:pPr eaLnBrk="1" hangingPunct="1"/>
            <a:r>
              <a:rPr lang="ru-RU" dirty="0" smtClean="0"/>
              <a:t>Без установления соединения</a:t>
            </a:r>
          </a:p>
          <a:p>
            <a:pPr eaLnBrk="1" hangingPunct="1"/>
            <a:r>
              <a:rPr lang="ru-RU" dirty="0" smtClean="0"/>
              <a:t>Задержка определяется количеством узлов и уровнем их загрузки</a:t>
            </a:r>
          </a:p>
          <a:p>
            <a:pPr eaLnBrk="1" hangingPunct="1"/>
            <a:r>
              <a:rPr lang="ru-RU" dirty="0" smtClean="0"/>
              <a:t>Передача пакетов производится только при наличии информации для передачи</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28625" y="274638"/>
            <a:ext cx="8258175" cy="1143000"/>
          </a:xfrm>
        </p:spPr>
        <p:txBody>
          <a:bodyPr/>
          <a:lstStyle/>
          <a:p>
            <a:r>
              <a:rPr kumimoji="0" lang="ru-RU" smtClean="0">
                <a:cs typeface="Arial" charset="0"/>
              </a:rPr>
              <a:t>Классификация сетей </a:t>
            </a:r>
            <a:r>
              <a:rPr kumimoji="0" lang="en-US" smtClean="0">
                <a:cs typeface="Arial" charset="0"/>
              </a:rPr>
              <a:t>IP-</a:t>
            </a:r>
            <a:r>
              <a:rPr kumimoji="0" lang="ru-RU" smtClean="0">
                <a:cs typeface="Arial" charset="0"/>
              </a:rPr>
              <a:t>телефонии</a:t>
            </a:r>
          </a:p>
        </p:txBody>
      </p:sp>
      <p:sp>
        <p:nvSpPr>
          <p:cNvPr id="23555" name="Содержимое 2"/>
          <p:cNvSpPr>
            <a:spLocks noGrp="1"/>
          </p:cNvSpPr>
          <p:nvPr>
            <p:ph sz="quarter" idx="1"/>
          </p:nvPr>
        </p:nvSpPr>
        <p:spPr/>
        <p:txBody>
          <a:bodyPr>
            <a:normAutofit lnSpcReduction="10000"/>
          </a:bodyPr>
          <a:lstStyle/>
          <a:p>
            <a:pPr>
              <a:buFont typeface="Wingdings 2" pitchFamily="18" charset="2"/>
              <a:buNone/>
            </a:pPr>
            <a:r>
              <a:rPr kumimoji="0" lang="ru-RU" b="1" dirty="0" smtClean="0">
                <a:cs typeface="Arial" charset="0"/>
              </a:rPr>
              <a:t>По способу связи оконечных устройств:</a:t>
            </a:r>
          </a:p>
          <a:p>
            <a:r>
              <a:rPr kumimoji="0" lang="ru-RU" b="1" dirty="0" smtClean="0">
                <a:cs typeface="Arial" charset="0"/>
              </a:rPr>
              <a:t>Выделенные </a:t>
            </a:r>
            <a:r>
              <a:rPr kumimoji="0" lang="ru-RU" dirty="0" smtClean="0">
                <a:cs typeface="Arial" charset="0"/>
              </a:rPr>
              <a:t>(Связь между оконечными устройствами осуществляется  по выделенным каналам и пропускная способность этих каналов используется только для передачи речевых пакетов)</a:t>
            </a:r>
          </a:p>
          <a:p>
            <a:r>
              <a:rPr kumimoji="0" lang="ru-RU" b="1" dirty="0" smtClean="0">
                <a:cs typeface="Arial" charset="0"/>
              </a:rPr>
              <a:t>Интегрированные </a:t>
            </a:r>
            <a:r>
              <a:rPr kumimoji="0" lang="ru-RU" dirty="0" smtClean="0">
                <a:cs typeface="Arial" charset="0"/>
              </a:rPr>
              <a:t>(Для связи между устройствами используется сеть Интернет)</a:t>
            </a:r>
          </a:p>
          <a:p>
            <a:r>
              <a:rPr kumimoji="0" lang="ru-RU" b="1" dirty="0" smtClean="0">
                <a:cs typeface="Arial" charset="0"/>
              </a:rPr>
              <a:t>Смешанные</a:t>
            </a:r>
            <a:r>
              <a:rPr kumimoji="0" lang="ru-RU" dirty="0" smtClean="0">
                <a:cs typeface="Arial" charset="0"/>
              </a:rPr>
              <a:t> ( Для объединения устройств в сети могут использоваться как выделенные каналы, так и сеть Интернет)</a:t>
            </a:r>
          </a:p>
          <a:p>
            <a:pPr>
              <a:buFont typeface="Wingdings 2" pitchFamily="18" charset="2"/>
              <a:buNone/>
            </a:pPr>
            <a:endParaRPr kumimoji="0" lang="ru-RU" dirty="0" smtClean="0">
              <a:cs typeface="Arial" charset="0"/>
            </a:endParaRPr>
          </a:p>
        </p:txBody>
      </p:sp>
    </p:spTree>
    <p:extLst>
      <p:ext uri="{BB962C8B-B14F-4D97-AF65-F5344CB8AC3E}">
        <p14:creationId xmlns:p14="http://schemas.microsoft.com/office/powerpoint/2010/main" val="8620060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214313" y="214313"/>
            <a:ext cx="8686800" cy="1143000"/>
          </a:xfrm>
        </p:spPr>
        <p:txBody>
          <a:bodyPr/>
          <a:lstStyle/>
          <a:p>
            <a:r>
              <a:rPr kumimoji="0" lang="ru-RU" smtClean="0">
                <a:cs typeface="Arial" charset="0"/>
              </a:rPr>
              <a:t>Классификация сетей </a:t>
            </a:r>
            <a:r>
              <a:rPr kumimoji="0" lang="en-US" smtClean="0">
                <a:cs typeface="Arial" charset="0"/>
              </a:rPr>
              <a:t>IP-</a:t>
            </a:r>
            <a:r>
              <a:rPr kumimoji="0" lang="ru-RU" smtClean="0">
                <a:cs typeface="Arial" charset="0"/>
              </a:rPr>
              <a:t>телефонии</a:t>
            </a:r>
          </a:p>
        </p:txBody>
      </p:sp>
      <p:sp>
        <p:nvSpPr>
          <p:cNvPr id="24579" name="Содержимое 2"/>
          <p:cNvSpPr>
            <a:spLocks noGrp="1"/>
          </p:cNvSpPr>
          <p:nvPr>
            <p:ph sz="quarter" idx="1"/>
          </p:nvPr>
        </p:nvSpPr>
        <p:spPr/>
        <p:txBody>
          <a:bodyPr>
            <a:normAutofit lnSpcReduction="10000"/>
          </a:bodyPr>
          <a:lstStyle/>
          <a:p>
            <a:pPr>
              <a:buFont typeface="Wingdings 2" pitchFamily="18" charset="2"/>
              <a:buNone/>
            </a:pPr>
            <a:r>
              <a:rPr kumimoji="0" lang="ru-RU" b="1" dirty="0" smtClean="0">
                <a:cs typeface="Arial" charset="0"/>
              </a:rPr>
              <a:t>По  масштабу:</a:t>
            </a:r>
          </a:p>
          <a:p>
            <a:r>
              <a:rPr kumimoji="0" lang="ru-RU" b="1" dirty="0" smtClean="0">
                <a:cs typeface="Arial" charset="0"/>
              </a:rPr>
              <a:t>Международные </a:t>
            </a:r>
            <a:r>
              <a:rPr kumimoji="0" lang="ru-RU" dirty="0" smtClean="0">
                <a:cs typeface="Arial" charset="0"/>
              </a:rPr>
              <a:t>(точки присутствия сети есть в нескольких странах. Обеспечивается </a:t>
            </a:r>
            <a:r>
              <a:rPr kumimoji="0" lang="ru-RU" dirty="0" err="1" smtClean="0">
                <a:cs typeface="Arial" charset="0"/>
              </a:rPr>
              <a:t>терминация</a:t>
            </a:r>
            <a:r>
              <a:rPr kumimoji="0" lang="ru-RU" dirty="0" smtClean="0">
                <a:cs typeface="Arial" charset="0"/>
              </a:rPr>
              <a:t> трафика практически в любую точку мира при минимальном использовании сети </a:t>
            </a:r>
            <a:r>
              <a:rPr kumimoji="0" lang="ru-RU" dirty="0" err="1" smtClean="0">
                <a:cs typeface="Arial" charset="0"/>
              </a:rPr>
              <a:t>ТфОП</a:t>
            </a:r>
            <a:r>
              <a:rPr kumimoji="0" lang="ru-RU" dirty="0" smtClean="0">
                <a:cs typeface="Arial" charset="0"/>
              </a:rPr>
              <a:t>)</a:t>
            </a:r>
            <a:endParaRPr kumimoji="0" lang="ru-RU" b="1" dirty="0" smtClean="0">
              <a:cs typeface="Arial" charset="0"/>
            </a:endParaRPr>
          </a:p>
          <a:p>
            <a:r>
              <a:rPr kumimoji="0" lang="ru-RU" b="1" dirty="0" smtClean="0">
                <a:cs typeface="Arial" charset="0"/>
              </a:rPr>
              <a:t>Региональные </a:t>
            </a:r>
            <a:r>
              <a:rPr kumimoji="0" lang="ru-RU" dirty="0" smtClean="0">
                <a:cs typeface="Arial" charset="0"/>
              </a:rPr>
              <a:t>(Обслуживаются абоненты только данной страны или региона)</a:t>
            </a:r>
          </a:p>
          <a:p>
            <a:r>
              <a:rPr kumimoji="0" lang="ru-RU" b="1" dirty="0" smtClean="0">
                <a:cs typeface="Arial" charset="0"/>
              </a:rPr>
              <a:t>Местные </a:t>
            </a:r>
            <a:r>
              <a:rPr kumimoji="0" lang="ru-RU" dirty="0" smtClean="0">
                <a:cs typeface="Arial" charset="0"/>
              </a:rPr>
              <a:t>(Возможность  использования </a:t>
            </a:r>
            <a:r>
              <a:rPr kumimoji="0" lang="en-US" dirty="0" smtClean="0">
                <a:cs typeface="Arial" charset="0"/>
              </a:rPr>
              <a:t>IP-</a:t>
            </a:r>
            <a:r>
              <a:rPr kumimoji="0" lang="ru-RU" dirty="0" smtClean="0">
                <a:cs typeface="Arial" charset="0"/>
              </a:rPr>
              <a:t>телефонии абонентам местной сети  и частным компаниям)</a:t>
            </a:r>
          </a:p>
        </p:txBody>
      </p:sp>
    </p:spTree>
    <p:extLst>
      <p:ext uri="{BB962C8B-B14F-4D97-AF65-F5344CB8AC3E}">
        <p14:creationId xmlns:p14="http://schemas.microsoft.com/office/powerpoint/2010/main" val="33811623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r>
              <a:rPr kumimoji="0" lang="ru-RU" smtClean="0">
                <a:cs typeface="Arial" charset="0"/>
              </a:rPr>
              <a:t>Классификация субъектов </a:t>
            </a:r>
            <a:r>
              <a:rPr kumimoji="0" lang="en-US" smtClean="0">
                <a:cs typeface="Arial" charset="0"/>
              </a:rPr>
              <a:t>VoIP</a:t>
            </a:r>
            <a:endParaRPr kumimoji="0" lang="ru-RU" smtClean="0">
              <a:cs typeface="Arial" charset="0"/>
            </a:endParaRPr>
          </a:p>
        </p:txBody>
      </p:sp>
      <p:sp>
        <p:nvSpPr>
          <p:cNvPr id="25603" name="Содержимое 2"/>
          <p:cNvSpPr>
            <a:spLocks noGrp="1"/>
          </p:cNvSpPr>
          <p:nvPr>
            <p:ph sz="quarter" idx="1"/>
          </p:nvPr>
        </p:nvSpPr>
        <p:spPr/>
        <p:txBody>
          <a:bodyPr/>
          <a:lstStyle/>
          <a:p>
            <a:r>
              <a:rPr kumimoji="0" lang="ru-RU" b="1" dirty="0" smtClean="0">
                <a:cs typeface="Arial" charset="0"/>
              </a:rPr>
              <a:t>Конечный пользователь </a:t>
            </a:r>
            <a:r>
              <a:rPr kumimoji="0" lang="en-US" b="1" dirty="0" smtClean="0">
                <a:cs typeface="Arial" charset="0"/>
              </a:rPr>
              <a:t>IP</a:t>
            </a:r>
            <a:r>
              <a:rPr kumimoji="0" lang="ru-RU" b="1" dirty="0" smtClean="0">
                <a:cs typeface="Arial" charset="0"/>
              </a:rPr>
              <a:t> </a:t>
            </a:r>
            <a:r>
              <a:rPr kumimoji="0" lang="ru-RU" dirty="0" smtClean="0">
                <a:cs typeface="Arial" charset="0"/>
              </a:rPr>
              <a:t>– пользователь, соединенный с </a:t>
            </a:r>
            <a:r>
              <a:rPr kumimoji="0" lang="en-US" dirty="0" smtClean="0">
                <a:cs typeface="Arial" charset="0"/>
              </a:rPr>
              <a:t>IP</a:t>
            </a:r>
            <a:r>
              <a:rPr kumimoji="0" lang="ru-RU" dirty="0" smtClean="0">
                <a:cs typeface="Arial" charset="0"/>
              </a:rPr>
              <a:t>-сетью</a:t>
            </a:r>
          </a:p>
          <a:p>
            <a:r>
              <a:rPr kumimoji="0" lang="ru-RU" b="1" dirty="0" smtClean="0">
                <a:cs typeface="Arial" charset="0"/>
              </a:rPr>
              <a:t>Провайдер доступа </a:t>
            </a:r>
            <a:r>
              <a:rPr kumimoji="0" lang="en-US" b="1" dirty="0" smtClean="0">
                <a:cs typeface="Arial" charset="0"/>
              </a:rPr>
              <a:t>IP</a:t>
            </a:r>
            <a:r>
              <a:rPr kumimoji="0" lang="ru-RU" b="1" dirty="0" smtClean="0">
                <a:cs typeface="Arial" charset="0"/>
              </a:rPr>
              <a:t> </a:t>
            </a:r>
            <a:r>
              <a:rPr kumimoji="0" lang="ru-RU" dirty="0" smtClean="0">
                <a:cs typeface="Arial" charset="0"/>
              </a:rPr>
              <a:t>– компания, предоставляющая доступ к </a:t>
            </a:r>
            <a:r>
              <a:rPr kumimoji="0" lang="en-US" dirty="0" smtClean="0">
                <a:cs typeface="Arial" charset="0"/>
              </a:rPr>
              <a:t>IP-</a:t>
            </a:r>
            <a:r>
              <a:rPr kumimoji="0" lang="ru-RU" dirty="0" smtClean="0">
                <a:cs typeface="Arial" charset="0"/>
              </a:rPr>
              <a:t>услугам</a:t>
            </a:r>
          </a:p>
          <a:p>
            <a:r>
              <a:rPr kumimoji="0" lang="ru-RU" b="1" dirty="0" smtClean="0">
                <a:cs typeface="Arial" charset="0"/>
              </a:rPr>
              <a:t>Провайдер </a:t>
            </a:r>
            <a:r>
              <a:rPr kumimoji="0" lang="en-US" b="1" dirty="0" smtClean="0">
                <a:cs typeface="Arial" charset="0"/>
              </a:rPr>
              <a:t>IP-</a:t>
            </a:r>
            <a:r>
              <a:rPr kumimoji="0" lang="ru-RU" b="1" dirty="0" smtClean="0">
                <a:cs typeface="Arial" charset="0"/>
              </a:rPr>
              <a:t>сети </a:t>
            </a:r>
            <a:r>
              <a:rPr kumimoji="0" lang="ru-RU" dirty="0" smtClean="0">
                <a:cs typeface="Arial" charset="0"/>
              </a:rPr>
              <a:t>– компания, которой принадлежит </a:t>
            </a:r>
            <a:r>
              <a:rPr kumimoji="0" lang="en-US" dirty="0" smtClean="0">
                <a:cs typeface="Arial" charset="0"/>
              </a:rPr>
              <a:t>IP-</a:t>
            </a:r>
            <a:r>
              <a:rPr kumimoji="0" lang="ru-RU" dirty="0" smtClean="0">
                <a:cs typeface="Arial" charset="0"/>
              </a:rPr>
              <a:t>сеть</a:t>
            </a:r>
          </a:p>
          <a:p>
            <a:r>
              <a:rPr kumimoji="0" lang="ru-RU" b="1" dirty="0" smtClean="0">
                <a:cs typeface="Arial" charset="0"/>
              </a:rPr>
              <a:t>Провайдер услуг Интернет- телефонии </a:t>
            </a:r>
            <a:r>
              <a:rPr kumimoji="0" lang="ru-RU" dirty="0" smtClean="0">
                <a:cs typeface="Arial" charset="0"/>
              </a:rPr>
              <a:t>– компания, которая предлагает услуги телефонии через сеть Интернет </a:t>
            </a:r>
          </a:p>
        </p:txBody>
      </p:sp>
    </p:spTree>
    <p:extLst>
      <p:ext uri="{BB962C8B-B14F-4D97-AF65-F5344CB8AC3E}">
        <p14:creationId xmlns:p14="http://schemas.microsoft.com/office/powerpoint/2010/main" val="24227250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r>
              <a:rPr kumimoji="0" lang="ru-RU" smtClean="0">
                <a:cs typeface="Arial" charset="0"/>
              </a:rPr>
              <a:t>Классификация субъектов </a:t>
            </a:r>
            <a:r>
              <a:rPr kumimoji="0" lang="en-US" smtClean="0">
                <a:cs typeface="Arial" charset="0"/>
              </a:rPr>
              <a:t>VoIP</a:t>
            </a:r>
            <a:endParaRPr kumimoji="0" lang="ru-RU" smtClean="0">
              <a:cs typeface="Arial" charset="0"/>
            </a:endParaRPr>
          </a:p>
        </p:txBody>
      </p:sp>
      <p:sp>
        <p:nvSpPr>
          <p:cNvPr id="26627" name="Содержимое 2"/>
          <p:cNvSpPr>
            <a:spLocks noGrp="1"/>
          </p:cNvSpPr>
          <p:nvPr>
            <p:ph sz="quarter" idx="1"/>
          </p:nvPr>
        </p:nvSpPr>
        <p:spPr/>
        <p:txBody>
          <a:bodyPr/>
          <a:lstStyle/>
          <a:p>
            <a:r>
              <a:rPr kumimoji="0" lang="ru-RU" b="1" smtClean="0">
                <a:cs typeface="Arial" charset="0"/>
              </a:rPr>
              <a:t>Провайдер взаимодействия</a:t>
            </a:r>
            <a:r>
              <a:rPr kumimoji="0" lang="ru-RU" smtClean="0">
                <a:cs typeface="Arial" charset="0"/>
              </a:rPr>
              <a:t>– компания, которая предлагает услуги взаимодействия между </a:t>
            </a:r>
            <a:r>
              <a:rPr kumimoji="0" lang="en-US" smtClean="0">
                <a:cs typeface="Arial" charset="0"/>
              </a:rPr>
              <a:t>IP</a:t>
            </a:r>
            <a:r>
              <a:rPr kumimoji="0" lang="ru-RU" smtClean="0">
                <a:cs typeface="Arial" charset="0"/>
              </a:rPr>
              <a:t> сетями и сетями с коммутацией каналов для услуг телефонного соединения</a:t>
            </a:r>
          </a:p>
          <a:p>
            <a:r>
              <a:rPr kumimoji="0" lang="ru-RU" b="1" smtClean="0">
                <a:cs typeface="Arial" charset="0"/>
              </a:rPr>
              <a:t>Провайдер услуг сети с коммутацией каналов</a:t>
            </a:r>
            <a:r>
              <a:rPr kumimoji="0" lang="ru-RU" smtClean="0">
                <a:cs typeface="Arial" charset="0"/>
              </a:rPr>
              <a:t>– компания, которая владеет сетью с коммутацией каналов</a:t>
            </a:r>
          </a:p>
          <a:p>
            <a:r>
              <a:rPr kumimoji="0" lang="ru-RU" b="1" smtClean="0">
                <a:cs typeface="Arial" charset="0"/>
              </a:rPr>
              <a:t>Провайдер доступа к сети  с коммутацией каналов</a:t>
            </a:r>
            <a:r>
              <a:rPr kumimoji="0" lang="ru-RU" smtClean="0">
                <a:cs typeface="Arial" charset="0"/>
              </a:rPr>
              <a:t>– компания, которая предоставляет доступ к сетям с коммутацией каналов </a:t>
            </a:r>
          </a:p>
        </p:txBody>
      </p:sp>
    </p:spTree>
    <p:extLst>
      <p:ext uri="{BB962C8B-B14F-4D97-AF65-F5344CB8AC3E}">
        <p14:creationId xmlns:p14="http://schemas.microsoft.com/office/powerpoint/2010/main" val="34308294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642938" y="-357188"/>
            <a:ext cx="7772400" cy="1143001"/>
          </a:xfrm>
        </p:spPr>
        <p:txBody>
          <a:bodyPr/>
          <a:lstStyle/>
          <a:p>
            <a:r>
              <a:rPr kumimoji="0" lang="ru-RU" smtClean="0">
                <a:cs typeface="Arial" charset="0"/>
              </a:rPr>
              <a:t>Классификация субъектов </a:t>
            </a:r>
            <a:r>
              <a:rPr kumimoji="0" lang="en-US" smtClean="0">
                <a:cs typeface="Arial" charset="0"/>
              </a:rPr>
              <a:t>VoIP</a:t>
            </a:r>
            <a:endParaRPr kumimoji="0" lang="ru-RU" smtClean="0">
              <a:cs typeface="Arial" charset="0"/>
            </a:endParaRPr>
          </a:p>
        </p:txBody>
      </p:sp>
      <p:sp>
        <p:nvSpPr>
          <p:cNvPr id="27651" name="Содержимое 2"/>
          <p:cNvSpPr>
            <a:spLocks noGrp="1"/>
          </p:cNvSpPr>
          <p:nvPr>
            <p:ph sz="quarter" idx="1"/>
          </p:nvPr>
        </p:nvSpPr>
        <p:spPr>
          <a:xfrm>
            <a:off x="357188" y="928688"/>
            <a:ext cx="8572500" cy="4572000"/>
          </a:xfrm>
        </p:spPr>
        <p:txBody>
          <a:bodyPr>
            <a:normAutofit fontScale="92500" lnSpcReduction="10000"/>
          </a:bodyPr>
          <a:lstStyle/>
          <a:p>
            <a:r>
              <a:rPr kumimoji="0" lang="ru-RU" b="1" smtClean="0">
                <a:cs typeface="Arial" charset="0"/>
              </a:rPr>
              <a:t>Конечный пользователь сети с коммутацией каналов </a:t>
            </a:r>
            <a:r>
              <a:rPr kumimoji="0" lang="ru-RU" smtClean="0">
                <a:cs typeface="Arial" charset="0"/>
              </a:rPr>
              <a:t>– пользователь, соединенный с сетью с коммутацией каналов</a:t>
            </a:r>
          </a:p>
          <a:p>
            <a:r>
              <a:rPr kumimoji="0" lang="ru-RU" b="1" smtClean="0">
                <a:cs typeface="Arial" charset="0"/>
              </a:rPr>
              <a:t>Провайдер информационных услуг </a:t>
            </a:r>
            <a:r>
              <a:rPr kumimoji="0" lang="ru-RU" smtClean="0">
                <a:cs typeface="Arial" charset="0"/>
              </a:rPr>
              <a:t>– компания, предоставляющая справочные услуги</a:t>
            </a:r>
          </a:p>
          <a:p>
            <a:r>
              <a:rPr kumimoji="0" lang="ru-RU" b="1" smtClean="0">
                <a:cs typeface="Arial" charset="0"/>
              </a:rPr>
              <a:t>Провайдер дополнительных услуг</a:t>
            </a:r>
            <a:r>
              <a:rPr kumimoji="0" lang="ru-RU" smtClean="0">
                <a:cs typeface="Arial" charset="0"/>
              </a:rPr>
              <a:t>– компания, которая предоставляет другие услуги, помимо традиционной телефонии</a:t>
            </a:r>
          </a:p>
          <a:p>
            <a:r>
              <a:rPr kumimoji="0" lang="ru-RU" b="1" smtClean="0">
                <a:cs typeface="Arial" charset="0"/>
              </a:rPr>
              <a:t>Брокер</a:t>
            </a:r>
            <a:r>
              <a:rPr kumimoji="0" lang="ru-RU" smtClean="0">
                <a:cs typeface="Arial" charset="0"/>
              </a:rPr>
              <a:t>– провайдер делового обслуживания, который обеспечивает возможность межсетевого  обмена между провайдерами </a:t>
            </a:r>
            <a:r>
              <a:rPr kumimoji="0" lang="en-US" smtClean="0">
                <a:cs typeface="Arial" charset="0"/>
              </a:rPr>
              <a:t>IP</a:t>
            </a:r>
            <a:r>
              <a:rPr kumimoji="0" lang="ru-RU" smtClean="0">
                <a:cs typeface="Arial" charset="0"/>
              </a:rPr>
              <a:t> услуг и операторами сетей с коммутацией каналов, включая урегулирование арсчетов  </a:t>
            </a:r>
          </a:p>
        </p:txBody>
      </p:sp>
    </p:spTree>
    <p:extLst>
      <p:ext uri="{BB962C8B-B14F-4D97-AF65-F5344CB8AC3E}">
        <p14:creationId xmlns:p14="http://schemas.microsoft.com/office/powerpoint/2010/main" val="9563473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r>
              <a:rPr kumimoji="0" lang="ru-RU" smtClean="0">
                <a:cs typeface="Arial" charset="0"/>
              </a:rPr>
              <a:t>Стандартизация </a:t>
            </a:r>
            <a:r>
              <a:rPr kumimoji="0" lang="en-US" smtClean="0">
                <a:cs typeface="Arial" charset="0"/>
              </a:rPr>
              <a:t>IP-</a:t>
            </a:r>
            <a:r>
              <a:rPr kumimoji="0" lang="ru-RU" smtClean="0">
                <a:cs typeface="Arial" charset="0"/>
              </a:rPr>
              <a:t>телефонии</a:t>
            </a:r>
          </a:p>
        </p:txBody>
      </p:sp>
      <p:sp>
        <p:nvSpPr>
          <p:cNvPr id="28675" name="Содержимое 2"/>
          <p:cNvSpPr>
            <a:spLocks noGrp="1"/>
          </p:cNvSpPr>
          <p:nvPr>
            <p:ph sz="quarter" idx="1"/>
          </p:nvPr>
        </p:nvSpPr>
        <p:spPr/>
        <p:txBody>
          <a:bodyPr/>
          <a:lstStyle/>
          <a:p>
            <a:pPr>
              <a:buFont typeface="Wingdings 2" pitchFamily="18" charset="2"/>
              <a:buNone/>
            </a:pPr>
            <a:r>
              <a:rPr kumimoji="0" lang="ru-RU" dirty="0" smtClean="0">
                <a:cs typeface="Arial" charset="0"/>
              </a:rPr>
              <a:t>Основные организации, занимающиеся проблемами стандартизации </a:t>
            </a:r>
            <a:r>
              <a:rPr kumimoji="0" lang="en-US" dirty="0" smtClean="0">
                <a:cs typeface="Arial" charset="0"/>
              </a:rPr>
              <a:t>VoIP</a:t>
            </a:r>
            <a:r>
              <a:rPr kumimoji="0" lang="ru-RU" dirty="0" smtClean="0">
                <a:cs typeface="Arial" charset="0"/>
              </a:rPr>
              <a:t>:</a:t>
            </a:r>
          </a:p>
          <a:p>
            <a:pPr lvl="1"/>
            <a:r>
              <a:rPr kumimoji="0" lang="en-US" sz="2800" dirty="0" smtClean="0">
                <a:cs typeface="Arial" charset="0"/>
              </a:rPr>
              <a:t>ITU-T</a:t>
            </a:r>
          </a:p>
          <a:p>
            <a:pPr lvl="1"/>
            <a:r>
              <a:rPr kumimoji="0" lang="en-US" sz="2800" dirty="0" smtClean="0">
                <a:cs typeface="Arial" charset="0"/>
              </a:rPr>
              <a:t>ETSI</a:t>
            </a:r>
          </a:p>
          <a:p>
            <a:pPr lvl="1"/>
            <a:r>
              <a:rPr kumimoji="0" lang="en-US" sz="2800" dirty="0" smtClean="0">
                <a:cs typeface="Arial" charset="0"/>
              </a:rPr>
              <a:t>IETF</a:t>
            </a:r>
          </a:p>
          <a:p>
            <a:pPr lvl="1"/>
            <a:r>
              <a:rPr kumimoji="0" lang="en-US" sz="2800" dirty="0" smtClean="0">
                <a:cs typeface="Arial" charset="0"/>
              </a:rPr>
              <a:t>ANSI</a:t>
            </a:r>
          </a:p>
          <a:p>
            <a:pPr lvl="1"/>
            <a:r>
              <a:rPr kumimoji="0" lang="en-US" sz="2800" dirty="0" smtClean="0">
                <a:cs typeface="Arial" charset="0"/>
              </a:rPr>
              <a:t>IEEE</a:t>
            </a:r>
          </a:p>
          <a:p>
            <a:pPr lvl="1"/>
            <a:r>
              <a:rPr kumimoji="0" lang="en-US" sz="2800" dirty="0" smtClean="0">
                <a:cs typeface="Arial" charset="0"/>
              </a:rPr>
              <a:t>+ </a:t>
            </a:r>
            <a:r>
              <a:rPr kumimoji="0" lang="ru-RU" sz="2800" dirty="0" smtClean="0">
                <a:cs typeface="Arial" charset="0"/>
              </a:rPr>
              <a:t> различные форумы и другие организации</a:t>
            </a:r>
          </a:p>
        </p:txBody>
      </p:sp>
    </p:spTree>
    <p:extLst>
      <p:ext uri="{BB962C8B-B14F-4D97-AF65-F5344CB8AC3E}">
        <p14:creationId xmlns:p14="http://schemas.microsoft.com/office/powerpoint/2010/main" val="1370674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357188" y="0"/>
            <a:ext cx="8786812" cy="1143000"/>
          </a:xfrm>
        </p:spPr>
        <p:txBody>
          <a:bodyPr/>
          <a:lstStyle/>
          <a:p>
            <a:r>
              <a:rPr kumimoji="0" lang="ru-RU" sz="3200" smtClean="0">
                <a:cs typeface="Arial" charset="0"/>
              </a:rPr>
              <a:t>Правовое регулирование </a:t>
            </a:r>
            <a:r>
              <a:rPr kumimoji="0" lang="en-US" sz="3200" smtClean="0">
                <a:cs typeface="Arial" charset="0"/>
              </a:rPr>
              <a:t>IP-</a:t>
            </a:r>
            <a:r>
              <a:rPr kumimoji="0" lang="ru-RU" sz="3200" smtClean="0">
                <a:cs typeface="Arial" charset="0"/>
              </a:rPr>
              <a:t>телефонии в России</a:t>
            </a:r>
          </a:p>
        </p:txBody>
      </p:sp>
      <p:sp>
        <p:nvSpPr>
          <p:cNvPr id="29699" name="Содержимое 2"/>
          <p:cNvSpPr>
            <a:spLocks noGrp="1"/>
          </p:cNvSpPr>
          <p:nvPr>
            <p:ph sz="quarter" idx="1"/>
          </p:nvPr>
        </p:nvSpPr>
        <p:spPr/>
        <p:txBody>
          <a:bodyPr/>
          <a:lstStyle/>
          <a:p>
            <a:r>
              <a:rPr kumimoji="0" lang="ru-RU" dirty="0" smtClean="0">
                <a:cs typeface="Arial" charset="0"/>
              </a:rPr>
              <a:t>Деятельность по предоставлению услуг </a:t>
            </a:r>
            <a:r>
              <a:rPr kumimoji="0" lang="en-US" dirty="0" smtClean="0">
                <a:cs typeface="Arial" charset="0"/>
              </a:rPr>
              <a:t>VoIP </a:t>
            </a:r>
            <a:r>
              <a:rPr kumimoji="0" lang="ru-RU" b="1" dirty="0" smtClean="0">
                <a:cs typeface="Arial" charset="0"/>
              </a:rPr>
              <a:t>подлежит лицензированию </a:t>
            </a:r>
          </a:p>
          <a:p>
            <a:r>
              <a:rPr kumimoji="0" lang="ru-RU" dirty="0" smtClean="0">
                <a:cs typeface="Arial" charset="0"/>
              </a:rPr>
              <a:t>Классифицируется как разновидность услуг </a:t>
            </a:r>
            <a:r>
              <a:rPr kumimoji="0" lang="ru-RU" dirty="0" err="1" smtClean="0">
                <a:cs typeface="Arial" charset="0"/>
              </a:rPr>
              <a:t>телематических</a:t>
            </a:r>
            <a:r>
              <a:rPr kumimoji="0" lang="ru-RU" dirty="0" smtClean="0">
                <a:cs typeface="Arial" charset="0"/>
              </a:rPr>
              <a:t> служб</a:t>
            </a:r>
          </a:p>
          <a:p>
            <a:r>
              <a:rPr kumimoji="0" lang="ru-RU" dirty="0" smtClean="0">
                <a:cs typeface="Arial" charset="0"/>
              </a:rPr>
              <a:t>Нормативные документы, регламентирующие деятельность операторов Интернет-телефонии в России, разрабатывается рабочей группой «Интернет-телефония» при Ассоциации документальной электросвязи  (АДЭ)</a:t>
            </a:r>
          </a:p>
          <a:p>
            <a:endParaRPr kumimoji="0" lang="ru-RU" dirty="0" smtClean="0">
              <a:cs typeface="Arial" charset="0"/>
            </a:endParaRPr>
          </a:p>
          <a:p>
            <a:endParaRPr kumimoji="0" lang="ru-RU" dirty="0" smtClean="0">
              <a:cs typeface="Arial" charset="0"/>
            </a:endParaRPr>
          </a:p>
          <a:p>
            <a:endParaRPr kumimoji="0" lang="en-US" dirty="0" smtClean="0">
              <a:cs typeface="Arial" charset="0"/>
            </a:endParaRPr>
          </a:p>
        </p:txBody>
      </p:sp>
    </p:spTree>
    <p:extLst>
      <p:ext uri="{BB962C8B-B14F-4D97-AF65-F5344CB8AC3E}">
        <p14:creationId xmlns:p14="http://schemas.microsoft.com/office/powerpoint/2010/main" val="41089130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одзаголовок 4"/>
          <p:cNvSpPr>
            <a:spLocks noGrp="1"/>
          </p:cNvSpPr>
          <p:nvPr>
            <p:ph type="subTitle" idx="1"/>
          </p:nvPr>
        </p:nvSpPr>
        <p:spPr/>
        <p:txBody>
          <a:bodyPr/>
          <a:lstStyle/>
          <a:p>
            <a:endParaRPr kumimoji="0" lang="ru-RU" smtClean="0">
              <a:cs typeface="Arial" charset="0"/>
            </a:endParaRPr>
          </a:p>
        </p:txBody>
      </p:sp>
      <p:sp>
        <p:nvSpPr>
          <p:cNvPr id="7171" name="Заголовок 3"/>
          <p:cNvSpPr>
            <a:spLocks noGrp="1"/>
          </p:cNvSpPr>
          <p:nvPr>
            <p:ph type="ctrTitle"/>
          </p:nvPr>
        </p:nvSpPr>
        <p:spPr>
          <a:xfrm>
            <a:off x="457200" y="1506538"/>
            <a:ext cx="8229600" cy="1470025"/>
          </a:xfrm>
        </p:spPr>
        <p:txBody>
          <a:bodyPr>
            <a:normAutofit fontScale="90000"/>
          </a:bodyPr>
          <a:lstStyle/>
          <a:p>
            <a:r>
              <a:rPr kumimoji="0" sz="3600" dirty="0" smtClean="0">
                <a:cs typeface="Arial" charset="0"/>
              </a:rPr>
              <a:t>IP-</a:t>
            </a:r>
            <a:r>
              <a:rPr kumimoji="0" lang="ru-RU" sz="3600" dirty="0" smtClean="0">
                <a:cs typeface="Arial" charset="0"/>
              </a:rPr>
              <a:t>телефонное соединение. Особенности передачи речи по </a:t>
            </a:r>
            <a:r>
              <a:rPr kumimoji="0" sz="3600" dirty="0" smtClean="0">
                <a:cs typeface="Arial" charset="0"/>
              </a:rPr>
              <a:t>IP</a:t>
            </a:r>
            <a:r>
              <a:rPr kumimoji="0" lang="ru-RU" sz="3600" dirty="0" smtClean="0">
                <a:cs typeface="Arial" charset="0"/>
              </a:rPr>
              <a:t>. Кодеки.</a:t>
            </a:r>
          </a:p>
        </p:txBody>
      </p:sp>
    </p:spTree>
    <p:extLst>
      <p:ext uri="{BB962C8B-B14F-4D97-AF65-F5344CB8AC3E}">
        <p14:creationId xmlns:p14="http://schemas.microsoft.com/office/powerpoint/2010/main" val="11077809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57225" y="44450"/>
            <a:ext cx="8162925" cy="762000"/>
          </a:xfrm>
        </p:spPr>
        <p:txBody>
          <a:bodyPr/>
          <a:lstStyle/>
          <a:p>
            <a:r>
              <a:rPr kumimoji="0" lang="ru-RU" smtClean="0">
                <a:cs typeface="Arial" charset="0"/>
              </a:rPr>
              <a:t>ТфОП и </a:t>
            </a:r>
            <a:r>
              <a:rPr kumimoji="0" lang="en-US" smtClean="0">
                <a:cs typeface="Arial" charset="0"/>
              </a:rPr>
              <a:t>IP</a:t>
            </a:r>
            <a:endParaRPr kumimoji="0" lang="ru-RU" smtClean="0">
              <a:cs typeface="Arial" charset="0"/>
            </a:endParaRPr>
          </a:p>
        </p:txBody>
      </p:sp>
      <p:grpSp>
        <p:nvGrpSpPr>
          <p:cNvPr id="2" name="Group 3"/>
          <p:cNvGrpSpPr>
            <a:grpSpLocks/>
          </p:cNvGrpSpPr>
          <p:nvPr/>
        </p:nvGrpSpPr>
        <p:grpSpPr bwMode="auto">
          <a:xfrm>
            <a:off x="285750" y="1143000"/>
            <a:ext cx="8382000" cy="5181600"/>
            <a:chOff x="-3" y="400"/>
            <a:chExt cx="3553" cy="2595"/>
          </a:xfrm>
        </p:grpSpPr>
        <p:grpSp>
          <p:nvGrpSpPr>
            <p:cNvPr id="8198" name="Group 4"/>
            <p:cNvGrpSpPr>
              <a:grpSpLocks/>
            </p:cNvGrpSpPr>
            <p:nvPr/>
          </p:nvGrpSpPr>
          <p:grpSpPr bwMode="auto">
            <a:xfrm>
              <a:off x="0" y="403"/>
              <a:ext cx="3547" cy="2589"/>
              <a:chOff x="0" y="403"/>
              <a:chExt cx="3547" cy="2589"/>
            </a:xfrm>
          </p:grpSpPr>
          <p:grpSp>
            <p:nvGrpSpPr>
              <p:cNvPr id="8200" name="Group 5"/>
              <p:cNvGrpSpPr>
                <a:grpSpLocks/>
              </p:cNvGrpSpPr>
              <p:nvPr/>
            </p:nvGrpSpPr>
            <p:grpSpPr bwMode="auto">
              <a:xfrm>
                <a:off x="0" y="403"/>
                <a:ext cx="1511" cy="518"/>
                <a:chOff x="0" y="403"/>
                <a:chExt cx="1511" cy="518"/>
              </a:xfrm>
            </p:grpSpPr>
            <p:sp>
              <p:nvSpPr>
                <p:cNvPr id="8222" name="Rectangle 6"/>
                <p:cNvSpPr>
                  <a:spLocks noChangeArrowheads="1"/>
                </p:cNvSpPr>
                <p:nvPr/>
              </p:nvSpPr>
              <p:spPr bwMode="auto">
                <a:xfrm>
                  <a:off x="43" y="403"/>
                  <a:ext cx="142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a:latin typeface="Times New Roman" pitchFamily="18" charset="0"/>
                      <a:cs typeface="Times New Roman" pitchFamily="18" charset="0"/>
                    </a:rPr>
                    <a:t>Факторы качества обслуживания</a:t>
                  </a:r>
                </a:p>
                <a:p>
                  <a:pPr algn="ctr" eaLnBrk="0" hangingPunct="0"/>
                  <a:endParaRPr lang="ru-RU">
                    <a:latin typeface="Times New Roman" pitchFamily="18" charset="0"/>
                  </a:endParaRPr>
                </a:p>
              </p:txBody>
            </p:sp>
            <p:sp>
              <p:nvSpPr>
                <p:cNvPr id="8223" name="Rectangle 7"/>
                <p:cNvSpPr>
                  <a:spLocks noChangeArrowheads="1"/>
                </p:cNvSpPr>
                <p:nvPr/>
              </p:nvSpPr>
              <p:spPr bwMode="auto">
                <a:xfrm>
                  <a:off x="0" y="403"/>
                  <a:ext cx="1511"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latin typeface="Cambria" pitchFamily="18" charset="0"/>
                  </a:endParaRPr>
                </a:p>
              </p:txBody>
            </p:sp>
          </p:grpSp>
          <p:grpSp>
            <p:nvGrpSpPr>
              <p:cNvPr id="8201" name="Group 8"/>
              <p:cNvGrpSpPr>
                <a:grpSpLocks/>
              </p:cNvGrpSpPr>
              <p:nvPr/>
            </p:nvGrpSpPr>
            <p:grpSpPr bwMode="auto">
              <a:xfrm>
                <a:off x="1511" y="403"/>
                <a:ext cx="2036" cy="518"/>
                <a:chOff x="1511" y="403"/>
                <a:chExt cx="2036" cy="518"/>
              </a:xfrm>
            </p:grpSpPr>
            <p:sp>
              <p:nvSpPr>
                <p:cNvPr id="8220" name="Rectangle 9"/>
                <p:cNvSpPr>
                  <a:spLocks noChangeArrowheads="1"/>
                </p:cNvSpPr>
                <p:nvPr/>
              </p:nvSpPr>
              <p:spPr bwMode="auto">
                <a:xfrm>
                  <a:off x="1554" y="403"/>
                  <a:ext cx="195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a:latin typeface="Times New Roman" pitchFamily="18" charset="0"/>
                      <a:cs typeface="Times New Roman" pitchFamily="18" charset="0"/>
                    </a:rPr>
                    <a:t>Факторы качества передачи речи</a:t>
                  </a:r>
                </a:p>
                <a:p>
                  <a:pPr algn="ctr" eaLnBrk="0" hangingPunct="0"/>
                  <a:endParaRPr lang="ru-RU">
                    <a:latin typeface="Times New Roman" pitchFamily="18" charset="0"/>
                  </a:endParaRPr>
                </a:p>
              </p:txBody>
            </p:sp>
            <p:sp>
              <p:nvSpPr>
                <p:cNvPr id="8221" name="Rectangle 10"/>
                <p:cNvSpPr>
                  <a:spLocks noChangeArrowheads="1"/>
                </p:cNvSpPr>
                <p:nvPr/>
              </p:nvSpPr>
              <p:spPr bwMode="auto">
                <a:xfrm>
                  <a:off x="1511" y="403"/>
                  <a:ext cx="2036"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latin typeface="Cambria" pitchFamily="18" charset="0"/>
                  </a:endParaRPr>
                </a:p>
              </p:txBody>
            </p:sp>
          </p:grpSp>
          <p:grpSp>
            <p:nvGrpSpPr>
              <p:cNvPr id="8202" name="Group 11"/>
              <p:cNvGrpSpPr>
                <a:grpSpLocks/>
              </p:cNvGrpSpPr>
              <p:nvPr/>
            </p:nvGrpSpPr>
            <p:grpSpPr bwMode="auto">
              <a:xfrm>
                <a:off x="0" y="921"/>
                <a:ext cx="1511" cy="633"/>
                <a:chOff x="0" y="921"/>
                <a:chExt cx="1511" cy="633"/>
              </a:xfrm>
            </p:grpSpPr>
            <p:sp>
              <p:nvSpPr>
                <p:cNvPr id="8218" name="Rectangle 12"/>
                <p:cNvSpPr>
                  <a:spLocks noChangeArrowheads="1"/>
                </p:cNvSpPr>
                <p:nvPr/>
              </p:nvSpPr>
              <p:spPr bwMode="auto">
                <a:xfrm>
                  <a:off x="43" y="921"/>
                  <a:ext cx="1425"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a:latin typeface="Times New Roman" pitchFamily="18" charset="0"/>
                      <a:cs typeface="Times New Roman" pitchFamily="18" charset="0"/>
                    </a:rPr>
                    <a:t>Сети ТфОП</a:t>
                  </a:r>
                  <a:r>
                    <a:rPr lang="ru-RU">
                      <a:latin typeface="Times New Roman" pitchFamily="18" charset="0"/>
                    </a:rPr>
                    <a:t> </a:t>
                  </a:r>
                  <a:r>
                    <a:rPr lang="ru-RU">
                      <a:latin typeface="Times New Roman" pitchFamily="18" charset="0"/>
                      <a:cs typeface="Times New Roman" pitchFamily="18" charset="0"/>
                    </a:rPr>
                    <a:t>и IP-телефонии</a:t>
                  </a:r>
                </a:p>
                <a:p>
                  <a:pPr algn="ctr" eaLnBrk="0" hangingPunct="0"/>
                  <a:endParaRPr lang="ru-RU">
                    <a:latin typeface="Times New Roman" pitchFamily="18" charset="0"/>
                  </a:endParaRPr>
                </a:p>
              </p:txBody>
            </p:sp>
            <p:sp>
              <p:nvSpPr>
                <p:cNvPr id="8219" name="Rectangle 13"/>
                <p:cNvSpPr>
                  <a:spLocks noChangeArrowheads="1"/>
                </p:cNvSpPr>
                <p:nvPr/>
              </p:nvSpPr>
              <p:spPr bwMode="auto">
                <a:xfrm>
                  <a:off x="0" y="921"/>
                  <a:ext cx="1511"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latin typeface="Cambria" pitchFamily="18" charset="0"/>
                  </a:endParaRPr>
                </a:p>
              </p:txBody>
            </p:sp>
          </p:grpSp>
          <p:grpSp>
            <p:nvGrpSpPr>
              <p:cNvPr id="8203" name="Group 14"/>
              <p:cNvGrpSpPr>
                <a:grpSpLocks/>
              </p:cNvGrpSpPr>
              <p:nvPr/>
            </p:nvGrpSpPr>
            <p:grpSpPr bwMode="auto">
              <a:xfrm>
                <a:off x="1511" y="921"/>
                <a:ext cx="1022" cy="633"/>
                <a:chOff x="1511" y="921"/>
                <a:chExt cx="1022" cy="633"/>
              </a:xfrm>
            </p:grpSpPr>
            <p:sp>
              <p:nvSpPr>
                <p:cNvPr id="8216" name="Rectangle 15"/>
                <p:cNvSpPr>
                  <a:spLocks noChangeArrowheads="1"/>
                </p:cNvSpPr>
                <p:nvPr/>
              </p:nvSpPr>
              <p:spPr bwMode="auto">
                <a:xfrm>
                  <a:off x="1554" y="921"/>
                  <a:ext cx="93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a:latin typeface="Times New Roman" pitchFamily="18" charset="0"/>
                      <a:cs typeface="Times New Roman" pitchFamily="18" charset="0"/>
                    </a:rPr>
                    <a:t>Общие факторы ТфОП и VoIP</a:t>
                  </a:r>
                </a:p>
                <a:p>
                  <a:pPr algn="ctr" eaLnBrk="0" hangingPunct="0"/>
                  <a:endParaRPr lang="ru-RU">
                    <a:latin typeface="Times New Roman" pitchFamily="18" charset="0"/>
                  </a:endParaRPr>
                </a:p>
              </p:txBody>
            </p:sp>
            <p:sp>
              <p:nvSpPr>
                <p:cNvPr id="8217" name="Rectangle 16"/>
                <p:cNvSpPr>
                  <a:spLocks noChangeArrowheads="1"/>
                </p:cNvSpPr>
                <p:nvPr/>
              </p:nvSpPr>
              <p:spPr bwMode="auto">
                <a:xfrm>
                  <a:off x="1511" y="921"/>
                  <a:ext cx="102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latin typeface="Cambria" pitchFamily="18" charset="0"/>
                  </a:endParaRPr>
                </a:p>
              </p:txBody>
            </p:sp>
          </p:grpSp>
          <p:grpSp>
            <p:nvGrpSpPr>
              <p:cNvPr id="8204" name="Group 17"/>
              <p:cNvGrpSpPr>
                <a:grpSpLocks/>
              </p:cNvGrpSpPr>
              <p:nvPr/>
            </p:nvGrpSpPr>
            <p:grpSpPr bwMode="auto">
              <a:xfrm>
                <a:off x="2533" y="921"/>
                <a:ext cx="1014" cy="633"/>
                <a:chOff x="2533" y="921"/>
                <a:chExt cx="1014" cy="633"/>
              </a:xfrm>
            </p:grpSpPr>
            <p:sp>
              <p:nvSpPr>
                <p:cNvPr id="8214" name="Rectangle 18"/>
                <p:cNvSpPr>
                  <a:spLocks noChangeArrowheads="1"/>
                </p:cNvSpPr>
                <p:nvPr/>
              </p:nvSpPr>
              <p:spPr bwMode="auto">
                <a:xfrm>
                  <a:off x="2576" y="921"/>
                  <a:ext cx="92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a:latin typeface="Times New Roman" pitchFamily="18" charset="0"/>
                      <a:cs typeface="Times New Roman" pitchFamily="18" charset="0"/>
                    </a:rPr>
                    <a:t>Дополнительные параметры для сетей IP</a:t>
                  </a:r>
                </a:p>
                <a:p>
                  <a:pPr algn="ctr" eaLnBrk="0" hangingPunct="0"/>
                  <a:endParaRPr lang="ru-RU">
                    <a:latin typeface="Times New Roman" pitchFamily="18" charset="0"/>
                  </a:endParaRPr>
                </a:p>
              </p:txBody>
            </p:sp>
            <p:sp>
              <p:nvSpPr>
                <p:cNvPr id="8215" name="Rectangle 19"/>
                <p:cNvSpPr>
                  <a:spLocks noChangeArrowheads="1"/>
                </p:cNvSpPr>
                <p:nvPr/>
              </p:nvSpPr>
              <p:spPr bwMode="auto">
                <a:xfrm>
                  <a:off x="2533" y="921"/>
                  <a:ext cx="1014"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latin typeface="Cambria" pitchFamily="18" charset="0"/>
                  </a:endParaRPr>
                </a:p>
              </p:txBody>
            </p:sp>
          </p:grpSp>
          <p:grpSp>
            <p:nvGrpSpPr>
              <p:cNvPr id="8205" name="Group 20"/>
              <p:cNvGrpSpPr>
                <a:grpSpLocks/>
              </p:cNvGrpSpPr>
              <p:nvPr/>
            </p:nvGrpSpPr>
            <p:grpSpPr bwMode="auto">
              <a:xfrm>
                <a:off x="0" y="1554"/>
                <a:ext cx="1511" cy="1438"/>
                <a:chOff x="0" y="1554"/>
                <a:chExt cx="1511" cy="1438"/>
              </a:xfrm>
            </p:grpSpPr>
            <p:sp>
              <p:nvSpPr>
                <p:cNvPr id="8212" name="Rectangle 21"/>
                <p:cNvSpPr>
                  <a:spLocks noChangeArrowheads="1"/>
                </p:cNvSpPr>
                <p:nvPr/>
              </p:nvSpPr>
              <p:spPr bwMode="auto">
                <a:xfrm>
                  <a:off x="43" y="1554"/>
                  <a:ext cx="1425"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i="1">
                      <a:latin typeface="Times New Roman" pitchFamily="18" charset="0"/>
                    </a:rPr>
                    <a:t>У</a:t>
                  </a:r>
                  <a:r>
                    <a:rPr lang="ru-RU" i="1">
                      <a:latin typeface="Times New Roman" pitchFamily="18" charset="0"/>
                      <a:cs typeface="Times New Roman" pitchFamily="18" charset="0"/>
                    </a:rPr>
                    <a:t>слуги</a:t>
                  </a:r>
                  <a:r>
                    <a:rPr lang="ru-RU">
                      <a:latin typeface="Times New Roman" pitchFamily="18" charset="0"/>
                      <a:cs typeface="Times New Roman" pitchFamily="18" charset="0"/>
                    </a:rPr>
                    <a:t> – например, телефонное соединение, дополнительные услуги, переадресация вызова, голосовая почта и т.д.</a:t>
                  </a:r>
                </a:p>
                <a:p>
                  <a:pPr eaLnBrk="0" hangingPunct="0"/>
                  <a:r>
                    <a:rPr lang="ru-RU" i="1">
                      <a:latin typeface="Times New Roman" pitchFamily="18" charset="0"/>
                      <a:cs typeface="Times New Roman" pitchFamily="18" charset="0"/>
                    </a:rPr>
                    <a:t>Доступность</a:t>
                  </a:r>
                  <a:r>
                    <a:rPr lang="ru-RU">
                      <a:latin typeface="Times New Roman" pitchFamily="18" charset="0"/>
                      <a:cs typeface="Times New Roman" pitchFamily="18" charset="0"/>
                    </a:rPr>
                    <a:t> –  занятость сети</a:t>
                  </a:r>
                </a:p>
                <a:p>
                  <a:pPr eaLnBrk="0" hangingPunct="0"/>
                  <a:r>
                    <a:rPr lang="ru-RU" i="1">
                      <a:latin typeface="Times New Roman" pitchFamily="18" charset="0"/>
                      <a:cs typeface="Times New Roman" pitchFamily="18" charset="0"/>
                    </a:rPr>
                    <a:t>Надежность</a:t>
                  </a:r>
                  <a:r>
                    <a:rPr lang="ru-RU">
                      <a:latin typeface="Times New Roman" pitchFamily="18" charset="0"/>
                      <a:cs typeface="Times New Roman" pitchFamily="18" charset="0"/>
                    </a:rPr>
                    <a:t> – потеря вызовов, неправильный набор номера </a:t>
                  </a:r>
                </a:p>
                <a:p>
                  <a:pPr eaLnBrk="0" hangingPunct="0"/>
                  <a:r>
                    <a:rPr lang="ru-RU" i="1">
                      <a:latin typeface="Times New Roman" pitchFamily="18" charset="0"/>
                      <a:cs typeface="Times New Roman" pitchFamily="18" charset="0"/>
                    </a:rPr>
                    <a:t>Задержка после набора номера</a:t>
                  </a:r>
                  <a:endParaRPr lang="ru-RU">
                    <a:latin typeface="Times New Roman" pitchFamily="18" charset="0"/>
                    <a:cs typeface="Times New Roman" pitchFamily="18" charset="0"/>
                  </a:endParaRPr>
                </a:p>
                <a:p>
                  <a:pPr eaLnBrk="0" hangingPunct="0"/>
                  <a:r>
                    <a:rPr lang="ru-RU">
                      <a:latin typeface="Times New Roman" pitchFamily="18" charset="0"/>
                      <a:cs typeface="Times New Roman" pitchFamily="18" charset="0"/>
                    </a:rPr>
                    <a:t> </a:t>
                  </a:r>
                </a:p>
                <a:p>
                  <a:pPr eaLnBrk="0" hangingPunct="0"/>
                  <a:endParaRPr lang="ru-RU">
                    <a:latin typeface="Times New Roman" pitchFamily="18" charset="0"/>
                  </a:endParaRPr>
                </a:p>
              </p:txBody>
            </p:sp>
            <p:sp>
              <p:nvSpPr>
                <p:cNvPr id="8213" name="Rectangle 22"/>
                <p:cNvSpPr>
                  <a:spLocks noChangeArrowheads="1"/>
                </p:cNvSpPr>
                <p:nvPr/>
              </p:nvSpPr>
              <p:spPr bwMode="auto">
                <a:xfrm>
                  <a:off x="0" y="1554"/>
                  <a:ext cx="1511" cy="14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latin typeface="Cambria" pitchFamily="18" charset="0"/>
                  </a:endParaRPr>
                </a:p>
              </p:txBody>
            </p:sp>
          </p:grpSp>
          <p:grpSp>
            <p:nvGrpSpPr>
              <p:cNvPr id="8206" name="Group 23"/>
              <p:cNvGrpSpPr>
                <a:grpSpLocks/>
              </p:cNvGrpSpPr>
              <p:nvPr/>
            </p:nvGrpSpPr>
            <p:grpSpPr bwMode="auto">
              <a:xfrm>
                <a:off x="1511" y="1554"/>
                <a:ext cx="1022" cy="1438"/>
                <a:chOff x="1511" y="1554"/>
                <a:chExt cx="1022" cy="1438"/>
              </a:xfrm>
            </p:grpSpPr>
            <p:sp>
              <p:nvSpPr>
                <p:cNvPr id="8210" name="Rectangle 24"/>
                <p:cNvSpPr>
                  <a:spLocks noChangeArrowheads="1"/>
                </p:cNvSpPr>
                <p:nvPr/>
              </p:nvSpPr>
              <p:spPr bwMode="auto">
                <a:xfrm>
                  <a:off x="1554" y="1554"/>
                  <a:ext cx="936"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228600" algn="l"/>
                    </a:tabLst>
                  </a:pPr>
                  <a:r>
                    <a:rPr lang="ru-RU">
                      <a:latin typeface="Times New Roman" pitchFamily="18" charset="0"/>
                      <a:cs typeface="Times New Roman" pitchFamily="18" charset="0"/>
                    </a:rPr>
                    <a:t>Громкость</a:t>
                  </a:r>
                </a:p>
                <a:p>
                  <a:pPr eaLnBrk="0" hangingPunct="0">
                    <a:tabLst>
                      <a:tab pos="228600" algn="l"/>
                    </a:tabLst>
                  </a:pPr>
                  <a:r>
                    <a:rPr lang="ru-RU">
                      <a:latin typeface="Times New Roman" pitchFamily="18" charset="0"/>
                      <a:cs typeface="Times New Roman" pitchFamily="18" charset="0"/>
                    </a:rPr>
                    <a:t>Задержка</a:t>
                  </a:r>
                </a:p>
                <a:p>
                  <a:pPr eaLnBrk="0" hangingPunct="0">
                    <a:tabLst>
                      <a:tab pos="228600" algn="l"/>
                    </a:tabLst>
                  </a:pPr>
                  <a:r>
                    <a:rPr lang="ru-RU">
                      <a:latin typeface="Times New Roman" pitchFamily="18" charset="0"/>
                      <a:cs typeface="Times New Roman" pitchFamily="18" charset="0"/>
                    </a:rPr>
                    <a:t>Эхо</a:t>
                  </a:r>
                </a:p>
                <a:p>
                  <a:pPr eaLnBrk="0" hangingPunct="0">
                    <a:tabLst>
                      <a:tab pos="228600" algn="l"/>
                    </a:tabLst>
                  </a:pPr>
                  <a:r>
                    <a:rPr lang="ru-RU">
                      <a:latin typeface="Times New Roman" pitchFamily="18" charset="0"/>
                      <a:cs typeface="Times New Roman" pitchFamily="18" charset="0"/>
                    </a:rPr>
                    <a:t>Четкость:</a:t>
                  </a:r>
                </a:p>
                <a:p>
                  <a:pPr eaLnBrk="0" hangingPunct="0">
                    <a:tabLst>
                      <a:tab pos="228600" algn="l"/>
                    </a:tabLst>
                  </a:pPr>
                  <a:r>
                    <a:rPr lang="ru-RU" i="1">
                      <a:latin typeface="Times New Roman" pitchFamily="18" charset="0"/>
                      <a:cs typeface="Times New Roman" pitchFamily="18" charset="0"/>
                    </a:rPr>
                    <a:t>-	разборчивость</a:t>
                  </a:r>
                  <a:endParaRPr lang="ru-RU">
                    <a:latin typeface="Times New Roman" pitchFamily="18" charset="0"/>
                    <a:cs typeface="Times New Roman" pitchFamily="18" charset="0"/>
                  </a:endParaRPr>
                </a:p>
                <a:p>
                  <a:pPr eaLnBrk="0" hangingPunct="0">
                    <a:tabLst>
                      <a:tab pos="228600" algn="l"/>
                    </a:tabLst>
                  </a:pPr>
                  <a:r>
                    <a:rPr lang="ru-RU" i="1">
                      <a:latin typeface="Times New Roman" pitchFamily="18" charset="0"/>
                      <a:cs typeface="Times New Roman" pitchFamily="18" charset="0"/>
                    </a:rPr>
                    <a:t>-	шум</a:t>
                  </a:r>
                  <a:endParaRPr lang="ru-RU">
                    <a:latin typeface="Times New Roman" pitchFamily="18" charset="0"/>
                    <a:cs typeface="Times New Roman" pitchFamily="18" charset="0"/>
                  </a:endParaRPr>
                </a:p>
                <a:p>
                  <a:pPr eaLnBrk="0" hangingPunct="0">
                    <a:tabLst>
                      <a:tab pos="228600" algn="l"/>
                    </a:tabLst>
                  </a:pPr>
                  <a:r>
                    <a:rPr lang="ru-RU" i="1">
                      <a:latin typeface="Times New Roman" pitchFamily="18" charset="0"/>
                      <a:cs typeface="Times New Roman" pitchFamily="18" charset="0"/>
                    </a:rPr>
                    <a:t>-	ослабление</a:t>
                  </a:r>
                  <a:endParaRPr lang="ru-RU">
                    <a:latin typeface="Times New Roman" pitchFamily="18" charset="0"/>
                    <a:cs typeface="Times New Roman" pitchFamily="18" charset="0"/>
                  </a:endParaRPr>
                </a:p>
                <a:p>
                  <a:pPr eaLnBrk="0" hangingPunct="0">
                    <a:tabLst>
                      <a:tab pos="228600" algn="l"/>
                    </a:tabLst>
                  </a:pPr>
                  <a:endParaRPr lang="ru-RU">
                    <a:latin typeface="Times New Roman" pitchFamily="18" charset="0"/>
                  </a:endParaRPr>
                </a:p>
              </p:txBody>
            </p:sp>
            <p:sp>
              <p:nvSpPr>
                <p:cNvPr id="8211" name="Rectangle 25"/>
                <p:cNvSpPr>
                  <a:spLocks noChangeArrowheads="1"/>
                </p:cNvSpPr>
                <p:nvPr/>
              </p:nvSpPr>
              <p:spPr bwMode="auto">
                <a:xfrm>
                  <a:off x="1511" y="1554"/>
                  <a:ext cx="1022" cy="14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latin typeface="Cambria" pitchFamily="18" charset="0"/>
                  </a:endParaRPr>
                </a:p>
              </p:txBody>
            </p:sp>
          </p:grpSp>
          <p:grpSp>
            <p:nvGrpSpPr>
              <p:cNvPr id="8207" name="Group 26"/>
              <p:cNvGrpSpPr>
                <a:grpSpLocks/>
              </p:cNvGrpSpPr>
              <p:nvPr/>
            </p:nvGrpSpPr>
            <p:grpSpPr bwMode="auto">
              <a:xfrm>
                <a:off x="2533" y="1554"/>
                <a:ext cx="1014" cy="1438"/>
                <a:chOff x="2533" y="1554"/>
                <a:chExt cx="1014" cy="1438"/>
              </a:xfrm>
            </p:grpSpPr>
            <p:sp>
              <p:nvSpPr>
                <p:cNvPr id="8208" name="Rectangle 27"/>
                <p:cNvSpPr>
                  <a:spLocks noChangeArrowheads="1"/>
                </p:cNvSpPr>
                <p:nvPr/>
              </p:nvSpPr>
              <p:spPr bwMode="auto">
                <a:xfrm>
                  <a:off x="2576" y="1554"/>
                  <a:ext cx="928"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228600" algn="l"/>
                    </a:tabLst>
                  </a:pPr>
                  <a:r>
                    <a:rPr lang="ru-RU">
                      <a:latin typeface="Times New Roman" pitchFamily="18" charset="0"/>
                      <a:cs typeface="Times New Roman" pitchFamily="18" charset="0"/>
                    </a:rPr>
                    <a:t>Четкость задержки-дрожания:</a:t>
                  </a:r>
                </a:p>
                <a:p>
                  <a:pPr eaLnBrk="0" hangingPunct="0">
                    <a:tabLst>
                      <a:tab pos="228600" algn="l"/>
                    </a:tabLst>
                  </a:pPr>
                  <a:r>
                    <a:rPr lang="ru-RU" i="1">
                      <a:latin typeface="Times New Roman" pitchFamily="18" charset="0"/>
                      <a:cs typeface="Times New Roman" pitchFamily="18" charset="0"/>
                    </a:rPr>
                    <a:t>-	потеря пакетов</a:t>
                  </a:r>
                  <a:endParaRPr lang="ru-RU">
                    <a:latin typeface="Times New Roman" pitchFamily="18" charset="0"/>
                    <a:cs typeface="Times New Roman" pitchFamily="18" charset="0"/>
                  </a:endParaRPr>
                </a:p>
                <a:p>
                  <a:pPr eaLnBrk="0" hangingPunct="0">
                    <a:tabLst>
                      <a:tab pos="228600" algn="l"/>
                    </a:tabLst>
                  </a:pPr>
                  <a:r>
                    <a:rPr lang="ru-RU" i="1">
                      <a:latin typeface="Times New Roman" pitchFamily="18" charset="0"/>
                      <a:cs typeface="Times New Roman" pitchFamily="18" charset="0"/>
                    </a:rPr>
                    <a:t>-	полоса пропускания</a:t>
                  </a:r>
                  <a:endParaRPr lang="ru-RU">
                    <a:latin typeface="Times New Roman" pitchFamily="18" charset="0"/>
                    <a:cs typeface="Times New Roman" pitchFamily="18" charset="0"/>
                  </a:endParaRPr>
                </a:p>
                <a:p>
                  <a:pPr eaLnBrk="0" hangingPunct="0">
                    <a:tabLst>
                      <a:tab pos="228600" algn="l"/>
                    </a:tabLst>
                  </a:pPr>
                  <a:r>
                    <a:rPr lang="ru-RU">
                      <a:latin typeface="Times New Roman" pitchFamily="18" charset="0"/>
                      <a:cs typeface="Times New Roman" pitchFamily="18" charset="0"/>
                    </a:rPr>
                    <a:t>-	</a:t>
                  </a:r>
                  <a:r>
                    <a:rPr lang="ru-RU" i="1">
                      <a:latin typeface="Times New Roman" pitchFamily="18" charset="0"/>
                      <a:cs typeface="Times New Roman" pitchFamily="18" charset="0"/>
                    </a:rPr>
                    <a:t>сжатие</a:t>
                  </a:r>
                  <a:endParaRPr lang="ru-RU">
                    <a:latin typeface="Times New Roman" pitchFamily="18" charset="0"/>
                    <a:cs typeface="Times New Roman" pitchFamily="18" charset="0"/>
                  </a:endParaRPr>
                </a:p>
                <a:p>
                  <a:pPr eaLnBrk="0" hangingPunct="0">
                    <a:tabLst>
                      <a:tab pos="228600" algn="l"/>
                    </a:tabLst>
                  </a:pPr>
                  <a:endParaRPr lang="ru-RU">
                    <a:latin typeface="Times New Roman" pitchFamily="18" charset="0"/>
                  </a:endParaRPr>
                </a:p>
              </p:txBody>
            </p:sp>
            <p:sp>
              <p:nvSpPr>
                <p:cNvPr id="8209" name="Rectangle 28"/>
                <p:cNvSpPr>
                  <a:spLocks noChangeArrowheads="1"/>
                </p:cNvSpPr>
                <p:nvPr/>
              </p:nvSpPr>
              <p:spPr bwMode="auto">
                <a:xfrm>
                  <a:off x="2533" y="1554"/>
                  <a:ext cx="1014" cy="14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latin typeface="Cambria" pitchFamily="18" charset="0"/>
                  </a:endParaRPr>
                </a:p>
              </p:txBody>
            </p:sp>
          </p:grpSp>
        </p:grpSp>
        <p:sp>
          <p:nvSpPr>
            <p:cNvPr id="8199" name="Rectangle 29"/>
            <p:cNvSpPr>
              <a:spLocks noChangeArrowheads="1"/>
            </p:cNvSpPr>
            <p:nvPr/>
          </p:nvSpPr>
          <p:spPr bwMode="auto">
            <a:xfrm>
              <a:off x="-3" y="400"/>
              <a:ext cx="3553" cy="2595"/>
            </a:xfrm>
            <a:prstGeom prst="rect">
              <a:avLst/>
            </a:prstGeom>
            <a:noFill/>
            <a:ln w="11112">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ru-RU">
                <a:latin typeface="Cambria" pitchFamily="18" charset="0"/>
              </a:endParaRPr>
            </a:p>
          </p:txBody>
        </p:sp>
      </p:grpSp>
      <p:sp>
        <p:nvSpPr>
          <p:cNvPr id="8196" name="Rectangle 30"/>
          <p:cNvSpPr>
            <a:spLocks noChangeArrowheads="1"/>
          </p:cNvSpPr>
          <p:nvPr/>
        </p:nvSpPr>
        <p:spPr bwMode="auto">
          <a:xfrm>
            <a:off x="3175" y="5715000"/>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200">
                <a:latin typeface="Times New Roman" pitchFamily="18" charset="0"/>
                <a:cs typeface="Times New Roman" pitchFamily="18" charset="0"/>
              </a:rPr>
              <a:t> </a:t>
            </a:r>
          </a:p>
          <a:p>
            <a:pPr eaLnBrk="0" hangingPunct="0"/>
            <a:endParaRPr lang="ru-RU" sz="2400">
              <a:latin typeface="Times New Roman" pitchFamily="18" charset="0"/>
            </a:endParaRPr>
          </a:p>
        </p:txBody>
      </p:sp>
      <p:sp>
        <p:nvSpPr>
          <p:cNvPr id="8197" name="Номер слайда 31"/>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67A494D4-2228-4BB0-BE09-691CBF2E6F33}" type="slidenum">
              <a:rPr lang="ru-RU">
                <a:cs typeface="Arial" charset="0"/>
              </a:rPr>
              <a:pPr/>
              <a:t>88</a:t>
            </a:fld>
            <a:endParaRPr lang="ru-RU">
              <a:cs typeface="Arial" charset="0"/>
            </a:endParaRPr>
          </a:p>
        </p:txBody>
      </p:sp>
    </p:spTree>
    <p:extLst>
      <p:ext uri="{BB962C8B-B14F-4D97-AF65-F5344CB8AC3E}">
        <p14:creationId xmlns:p14="http://schemas.microsoft.com/office/powerpoint/2010/main" val="291821514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300" fill="hold"/>
                                        <p:tgtEl>
                                          <p:spTgt spid="94210"/>
                                        </p:tgtEl>
                                        <p:attrNameLst>
                                          <p:attrName>ppt_x</p:attrName>
                                        </p:attrNameLst>
                                      </p:cBhvr>
                                      <p:tavLst>
                                        <p:tav tm="0">
                                          <p:val>
                                            <p:strVal val="0-#ppt_w/2"/>
                                          </p:val>
                                        </p:tav>
                                        <p:tav tm="100000">
                                          <p:val>
                                            <p:strVal val="#ppt_x"/>
                                          </p:val>
                                        </p:tav>
                                      </p:tavLst>
                                    </p:anim>
                                    <p:anim calcmode="lin" valueType="num">
                                      <p:cBhvr additive="base">
                                        <p:cTn id="8" dur="300" fill="hold"/>
                                        <p:tgtEl>
                                          <p:spTgt spid="942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9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r>
              <a:rPr kumimoji="0" lang="en-US" smtClean="0">
                <a:cs typeface="Arial" charset="0"/>
              </a:rPr>
              <a:t>IP-</a:t>
            </a:r>
            <a:r>
              <a:rPr kumimoji="0" lang="ru-RU" smtClean="0">
                <a:cs typeface="Arial" charset="0"/>
              </a:rPr>
              <a:t>телефонное соединение</a:t>
            </a:r>
          </a:p>
        </p:txBody>
      </p:sp>
      <p:sp>
        <p:nvSpPr>
          <p:cNvPr id="3" name="Текст 2"/>
          <p:cNvSpPr>
            <a:spLocks noGrp="1"/>
          </p:cNvSpPr>
          <p:nvPr>
            <p:ph type="body" idx="1"/>
          </p:nvPr>
        </p:nvSpPr>
        <p:spPr/>
        <p:txBody>
          <a:bodyPr/>
          <a:lstStyle/>
          <a:p>
            <a:pPr>
              <a:defRPr/>
            </a:pPr>
            <a:endParaRPr kumimoji="0" lang="ru-RU">
              <a:ea typeface="+mn-ea"/>
              <a:cs typeface="+mn-cs"/>
            </a:endParaRPr>
          </a:p>
        </p:txBody>
      </p:sp>
      <p:sp>
        <p:nvSpPr>
          <p:cNvPr id="9220"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5A7F8012-3D64-4202-9000-6868CB184767}" type="slidenum">
              <a:rPr lang="ru-RU">
                <a:cs typeface="Arial" charset="0"/>
              </a:rPr>
              <a:pPr/>
              <a:t>89</a:t>
            </a:fld>
            <a:endParaRPr lang="ru-RU">
              <a:cs typeface="Arial" charset="0"/>
            </a:endParaRPr>
          </a:p>
        </p:txBody>
      </p:sp>
    </p:spTree>
    <p:extLst>
      <p:ext uri="{BB962C8B-B14F-4D97-AF65-F5344CB8AC3E}">
        <p14:creationId xmlns:p14="http://schemas.microsoft.com/office/powerpoint/2010/main" val="300104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smtClean="0"/>
              <a:t>Часть 2</a:t>
            </a:r>
          </a:p>
        </p:txBody>
      </p:sp>
      <p:sp>
        <p:nvSpPr>
          <p:cNvPr id="23555" name="Текст 3"/>
          <p:cNvSpPr>
            <a:spLocks noGrp="1"/>
          </p:cNvSpPr>
          <p:nvPr>
            <p:ph type="body" idx="1"/>
          </p:nvPr>
        </p:nvSpPr>
        <p:spPr/>
        <p:txBody>
          <a:bodyPr/>
          <a:lstStyle/>
          <a:p>
            <a:pPr eaLnBrk="1" hangingPunct="1"/>
            <a:r>
              <a:rPr lang="ru-RU" sz="3200" dirty="0" smtClean="0"/>
              <a:t>Вводная в IP-сети</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2"/>
          <p:cNvSpPr>
            <a:spLocks noGrp="1"/>
          </p:cNvSpPr>
          <p:nvPr>
            <p:ph type="title"/>
          </p:nvPr>
        </p:nvSpPr>
        <p:spPr/>
        <p:txBody>
          <a:bodyPr/>
          <a:lstStyle/>
          <a:p>
            <a:pPr eaLnBrk="1" hangingPunct="1"/>
            <a:r>
              <a:rPr kumimoji="0" lang="ru-RU" smtClean="0">
                <a:cs typeface="Arial" charset="0"/>
              </a:rPr>
              <a:t>Что такое соединение в </a:t>
            </a:r>
            <a:r>
              <a:rPr kumimoji="0" lang="en-US" smtClean="0">
                <a:cs typeface="Arial" charset="0"/>
              </a:rPr>
              <a:t>IP </a:t>
            </a:r>
            <a:r>
              <a:rPr kumimoji="0" lang="ru-RU" smtClean="0">
                <a:cs typeface="Arial" charset="0"/>
              </a:rPr>
              <a:t>сети?</a:t>
            </a:r>
          </a:p>
        </p:txBody>
      </p:sp>
      <p:sp>
        <p:nvSpPr>
          <p:cNvPr id="10243" name="Содержимое 3"/>
          <p:cNvSpPr>
            <a:spLocks noGrp="1"/>
          </p:cNvSpPr>
          <p:nvPr>
            <p:ph sz="quarter" idx="1"/>
          </p:nvPr>
        </p:nvSpPr>
        <p:spPr/>
        <p:txBody>
          <a:bodyPr/>
          <a:lstStyle/>
          <a:p>
            <a:pPr eaLnBrk="1" hangingPunct="1"/>
            <a:r>
              <a:rPr kumimoji="0" lang="ru-RU" sz="2400" smtClean="0">
                <a:cs typeface="Arial" charset="0"/>
              </a:rPr>
              <a:t>Логическая связь двух устройств</a:t>
            </a:r>
          </a:p>
          <a:p>
            <a:pPr eaLnBrk="1" hangingPunct="1"/>
            <a:r>
              <a:rPr kumimoji="0" lang="ru-RU" sz="2400" smtClean="0">
                <a:cs typeface="Arial" charset="0"/>
              </a:rPr>
              <a:t>Устройства знают адреса </a:t>
            </a:r>
            <a:r>
              <a:rPr kumimoji="0" lang="en-US" sz="2400" smtClean="0">
                <a:cs typeface="Arial" charset="0"/>
              </a:rPr>
              <a:t>IP </a:t>
            </a:r>
            <a:r>
              <a:rPr kumimoji="0" lang="ru-RU" sz="2400" smtClean="0">
                <a:cs typeface="Arial" charset="0"/>
              </a:rPr>
              <a:t>друг друга</a:t>
            </a:r>
          </a:p>
          <a:p>
            <a:pPr eaLnBrk="1" hangingPunct="1"/>
            <a:r>
              <a:rPr kumimoji="0" lang="ru-RU" sz="2400" smtClean="0">
                <a:cs typeface="Arial" charset="0"/>
              </a:rPr>
              <a:t>Устройства знают номера портов взаимодействующих приложений</a:t>
            </a:r>
          </a:p>
          <a:p>
            <a:pPr eaLnBrk="1" hangingPunct="1"/>
            <a:r>
              <a:rPr kumimoji="0" lang="ru-RU" sz="2400" smtClean="0">
                <a:cs typeface="Arial" charset="0"/>
              </a:rPr>
              <a:t>Устройства знают какие модули надо подключить к портам транспортных протоколов (кодеки, мультиплексоры, приложения)</a:t>
            </a:r>
          </a:p>
          <a:p>
            <a:pPr eaLnBrk="1" hangingPunct="1"/>
            <a:r>
              <a:rPr kumimoji="0" lang="ru-RU" sz="2400" smtClean="0">
                <a:cs typeface="Arial" charset="0"/>
              </a:rPr>
              <a:t>Контролируется и управляется качество передачи пользовательских данных</a:t>
            </a:r>
          </a:p>
          <a:p>
            <a:pPr eaLnBrk="1" hangingPunct="1"/>
            <a:r>
              <a:rPr kumimoji="0" lang="ru-RU" sz="2400" smtClean="0">
                <a:cs typeface="Arial" charset="0"/>
              </a:rPr>
              <a:t>ОКС7, </a:t>
            </a:r>
            <a:r>
              <a:rPr kumimoji="0" lang="en-US" sz="2400" smtClean="0">
                <a:cs typeface="Arial" charset="0"/>
              </a:rPr>
              <a:t>SIP (-T, -I)</a:t>
            </a:r>
            <a:r>
              <a:rPr kumimoji="0" lang="ru-RU" sz="2400" smtClean="0">
                <a:cs typeface="Arial" charset="0"/>
              </a:rPr>
              <a:t>,</a:t>
            </a:r>
            <a:r>
              <a:rPr kumimoji="0" lang="en-US" sz="2400" smtClean="0">
                <a:cs typeface="Arial" charset="0"/>
              </a:rPr>
              <a:t> BICC, H.323, MGCP, H.248/Megaco, SIGTRAN, EDSS-1</a:t>
            </a:r>
            <a:endParaRPr kumimoji="0" lang="ru-RU" sz="2400" smtClean="0">
              <a:cs typeface="Arial" charset="0"/>
            </a:endParaRPr>
          </a:p>
        </p:txBody>
      </p:sp>
      <p:sp>
        <p:nvSpPr>
          <p:cNvPr id="10244" name="Номер слайда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77E443E7-D51E-460D-BE7E-61A6A2A191A6}" type="slidenum">
              <a:rPr lang="ru-RU">
                <a:cs typeface="Arial" charset="0"/>
              </a:rPr>
              <a:pPr/>
              <a:t>90</a:t>
            </a:fld>
            <a:endParaRPr lang="ru-RU">
              <a:cs typeface="Arial" charset="0"/>
            </a:endParaRPr>
          </a:p>
        </p:txBody>
      </p:sp>
    </p:spTree>
    <p:extLst>
      <p:ext uri="{BB962C8B-B14F-4D97-AF65-F5344CB8AC3E}">
        <p14:creationId xmlns:p14="http://schemas.microsoft.com/office/powerpoint/2010/main" val="27452844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2"/>
          <p:cNvSpPr>
            <a:spLocks noGrp="1"/>
          </p:cNvSpPr>
          <p:nvPr>
            <p:ph type="title"/>
          </p:nvPr>
        </p:nvSpPr>
        <p:spPr/>
        <p:txBody>
          <a:bodyPr/>
          <a:lstStyle/>
          <a:p>
            <a:r>
              <a:rPr kumimoji="0" lang="ru-RU" smtClean="0">
                <a:cs typeface="Arial" charset="0"/>
              </a:rPr>
              <a:t>Сценарии </a:t>
            </a:r>
            <a:r>
              <a:rPr kumimoji="0" lang="en-US" smtClean="0">
                <a:cs typeface="Arial" charset="0"/>
              </a:rPr>
              <a:t>IP-</a:t>
            </a:r>
            <a:r>
              <a:rPr kumimoji="0" lang="ru-RU" smtClean="0">
                <a:cs typeface="Arial" charset="0"/>
              </a:rPr>
              <a:t>телефонии </a:t>
            </a:r>
          </a:p>
        </p:txBody>
      </p:sp>
      <p:sp>
        <p:nvSpPr>
          <p:cNvPr id="11267" name="Содержимое 3"/>
          <p:cNvSpPr>
            <a:spLocks noGrp="1"/>
          </p:cNvSpPr>
          <p:nvPr>
            <p:ph sz="quarter" idx="1"/>
          </p:nvPr>
        </p:nvSpPr>
        <p:spPr/>
        <p:txBody>
          <a:bodyPr/>
          <a:lstStyle/>
          <a:p>
            <a:pPr>
              <a:lnSpc>
                <a:spcPct val="200000"/>
              </a:lnSpc>
            </a:pPr>
            <a:r>
              <a:rPr kumimoji="0" lang="ru-RU" smtClean="0">
                <a:cs typeface="Arial" charset="0"/>
              </a:rPr>
              <a:t>Телефон-телефон</a:t>
            </a:r>
          </a:p>
          <a:p>
            <a:pPr>
              <a:lnSpc>
                <a:spcPct val="200000"/>
              </a:lnSpc>
            </a:pPr>
            <a:r>
              <a:rPr kumimoji="0" lang="ru-RU" smtClean="0">
                <a:cs typeface="Arial" charset="0"/>
              </a:rPr>
              <a:t>Телефон –компьютер</a:t>
            </a:r>
          </a:p>
          <a:p>
            <a:pPr>
              <a:lnSpc>
                <a:spcPct val="200000"/>
              </a:lnSpc>
            </a:pPr>
            <a:r>
              <a:rPr kumimoji="0" lang="ru-RU" smtClean="0">
                <a:cs typeface="Arial" charset="0"/>
              </a:rPr>
              <a:t>Компьютер – телефон</a:t>
            </a:r>
          </a:p>
          <a:p>
            <a:pPr>
              <a:lnSpc>
                <a:spcPct val="200000"/>
              </a:lnSpc>
            </a:pPr>
            <a:r>
              <a:rPr kumimoji="0" lang="ru-RU" smtClean="0">
                <a:cs typeface="Arial" charset="0"/>
              </a:rPr>
              <a:t>Компьютер-компьютер</a:t>
            </a:r>
          </a:p>
        </p:txBody>
      </p:sp>
      <p:sp>
        <p:nvSpPr>
          <p:cNvPr id="11268"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21D22168-D95B-4AD3-B4DE-337B54F0CC03}" type="slidenum">
              <a:rPr lang="ru-RU">
                <a:cs typeface="Arial" charset="0"/>
              </a:rPr>
              <a:pPr/>
              <a:t>91</a:t>
            </a:fld>
            <a:endParaRPr lang="ru-RU">
              <a:cs typeface="Arial" charset="0"/>
            </a:endParaRPr>
          </a:p>
        </p:txBody>
      </p:sp>
    </p:spTree>
    <p:extLst>
      <p:ext uri="{BB962C8B-B14F-4D97-AF65-F5344CB8AC3E}">
        <p14:creationId xmlns:p14="http://schemas.microsoft.com/office/powerpoint/2010/main" val="8390058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765175"/>
            <a:ext cx="8077200" cy="1373188"/>
          </a:xfrm>
        </p:spPr>
        <p:txBody>
          <a:bodyPr/>
          <a:lstStyle/>
          <a:p>
            <a:pPr eaLnBrk="1" hangingPunct="1"/>
            <a:r>
              <a:rPr kumimoji="0" lang="ru-RU" sz="2500" b="1" smtClean="0">
                <a:latin typeface="Times New Roman" pitchFamily="18" charset="0"/>
                <a:cs typeface="Times New Roman" pitchFamily="18" charset="0"/>
              </a:rPr>
              <a:t>Соединение абонентов ТфОП через транзитную IP-сеть по сценарию «телефон-телефон»</a:t>
            </a:r>
            <a:r>
              <a:rPr kumimoji="0" lang="en-US" sz="2500" b="1" smtClean="0">
                <a:latin typeface="Times New Roman" pitchFamily="18" charset="0"/>
                <a:cs typeface="Times New Roman" pitchFamily="18" charset="0"/>
              </a:rPr>
              <a:t/>
            </a:r>
            <a:br>
              <a:rPr kumimoji="0" lang="en-US" sz="2500" b="1" smtClean="0">
                <a:latin typeface="Times New Roman" pitchFamily="18" charset="0"/>
                <a:cs typeface="Times New Roman" pitchFamily="18" charset="0"/>
              </a:rPr>
            </a:br>
            <a:endParaRPr kumimoji="0" lang="ru-RU" sz="2500" b="1" smtClean="0">
              <a:latin typeface="Times New Roman" pitchFamily="18" charset="0"/>
              <a:cs typeface="Times New Roman" pitchFamily="18" charset="0"/>
            </a:endParaRPr>
          </a:p>
        </p:txBody>
      </p:sp>
      <p:sp>
        <p:nvSpPr>
          <p:cNvPr id="12291" name="Rectangle 3"/>
          <p:cNvSpPr>
            <a:spLocks noChangeArrowheads="1"/>
          </p:cNvSpPr>
          <p:nvPr/>
        </p:nvSpPr>
        <p:spPr bwMode="auto">
          <a:xfrm>
            <a:off x="253365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latin typeface="Cambria" pitchFamily="18" charset="0"/>
            </a:endParaRPr>
          </a:p>
        </p:txBody>
      </p:sp>
      <p:pic>
        <p:nvPicPr>
          <p:cNvPr id="12292" name="Picture 4" descr="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981200"/>
            <a:ext cx="6459538"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Номер слайда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AB1C6218-A103-4F11-B4D3-2A093291DDC4}" type="slidenum">
              <a:rPr lang="ru-RU">
                <a:cs typeface="Arial" charset="0"/>
              </a:rPr>
              <a:pPr/>
              <a:t>92</a:t>
            </a:fld>
            <a:endParaRPr lang="ru-RU">
              <a:cs typeface="Arial" charset="0"/>
            </a:endParaRPr>
          </a:p>
        </p:txBody>
      </p:sp>
    </p:spTree>
    <p:extLst>
      <p:ext uri="{BB962C8B-B14F-4D97-AF65-F5344CB8AC3E}">
        <p14:creationId xmlns:p14="http://schemas.microsoft.com/office/powerpoint/2010/main" val="2193117700"/>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50938" y="1146175"/>
            <a:ext cx="7793037" cy="530225"/>
          </a:xfrm>
        </p:spPr>
        <p:txBody>
          <a:bodyPr/>
          <a:lstStyle/>
          <a:p>
            <a:pPr eaLnBrk="1" hangingPunct="1"/>
            <a:r>
              <a:rPr kumimoji="0" lang="ru-RU" sz="2500" b="1" smtClean="0">
                <a:latin typeface="Times New Roman" pitchFamily="18" charset="0"/>
                <a:cs typeface="Times New Roman" pitchFamily="18" charset="0"/>
              </a:rPr>
              <a:t>Сценарий </a:t>
            </a:r>
            <a:r>
              <a:rPr kumimoji="0" lang="ja-JP" altLang="ru-RU" sz="2500" b="1" smtClean="0">
                <a:latin typeface="Times New Roman" pitchFamily="18" charset="0"/>
                <a:ea typeface="MS PGothic" pitchFamily="34" charset="-128"/>
                <a:cs typeface="Times New Roman" pitchFamily="18" charset="0"/>
              </a:rPr>
              <a:t>“</a:t>
            </a:r>
            <a:r>
              <a:rPr kumimoji="0" lang="ru-RU" altLang="ja-JP" sz="2500" b="1" smtClean="0">
                <a:latin typeface="Times New Roman" pitchFamily="18" charset="0"/>
                <a:cs typeface="Times New Roman" pitchFamily="18" charset="0"/>
              </a:rPr>
              <a:t>компьютер-компьютер</a:t>
            </a:r>
            <a:r>
              <a:rPr kumimoji="0" lang="ja-JP" altLang="ru-RU" sz="2500" b="1" smtClean="0">
                <a:latin typeface="Times New Roman" pitchFamily="18" charset="0"/>
                <a:ea typeface="MS PGothic" pitchFamily="34" charset="-128"/>
                <a:cs typeface="Arial" charset="0"/>
              </a:rPr>
              <a:t>”</a:t>
            </a:r>
            <a:endParaRPr kumimoji="0" lang="ru-RU" sz="2500" b="1" smtClean="0">
              <a:latin typeface="Times New Roman" pitchFamily="18" charset="0"/>
              <a:cs typeface="Times New Roman" pitchFamily="18" charset="0"/>
            </a:endParaRPr>
          </a:p>
        </p:txBody>
      </p:sp>
      <p:graphicFrame>
        <p:nvGraphicFramePr>
          <p:cNvPr id="13315" name="Object 2"/>
          <p:cNvGraphicFramePr>
            <a:graphicFrameLocks noChangeAspect="1"/>
          </p:cNvGraphicFramePr>
          <p:nvPr/>
        </p:nvGraphicFramePr>
        <p:xfrm>
          <a:off x="914400" y="2347913"/>
          <a:ext cx="7086600" cy="2528887"/>
        </p:xfrm>
        <a:graphic>
          <a:graphicData uri="http://schemas.openxmlformats.org/presentationml/2006/ole">
            <mc:AlternateContent xmlns:mc="http://schemas.openxmlformats.org/markup-compatibility/2006">
              <mc:Choice xmlns:v="urn:schemas-microsoft-com:vml" Requires="v">
                <p:oleObj spid="_x0000_s128005" name="VISIO" r:id="rId3" imgW="4581525" imgH="1352550" progId="Visio.Drawing.11">
                  <p:embed/>
                </p:oleObj>
              </mc:Choice>
              <mc:Fallback>
                <p:oleObj name="VISIO" r:id="rId3" imgW="4581525" imgH="135255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47913"/>
                        <a:ext cx="708660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3316"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E92D6777-E93F-40B2-BF79-67F5B515FAF1}" type="slidenum">
              <a:rPr lang="ru-RU">
                <a:cs typeface="Arial" charset="0"/>
              </a:rPr>
              <a:pPr/>
              <a:t>93</a:t>
            </a:fld>
            <a:endParaRPr lang="ru-RU">
              <a:cs typeface="Arial" charset="0"/>
            </a:endParaRPr>
          </a:p>
        </p:txBody>
      </p:sp>
    </p:spTree>
    <p:extLst>
      <p:ext uri="{BB962C8B-B14F-4D97-AF65-F5344CB8AC3E}">
        <p14:creationId xmlns:p14="http://schemas.microsoft.com/office/powerpoint/2010/main" val="85691182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50938" y="485775"/>
            <a:ext cx="7793037" cy="528638"/>
          </a:xfrm>
        </p:spPr>
        <p:txBody>
          <a:bodyPr/>
          <a:lstStyle/>
          <a:p>
            <a:pPr eaLnBrk="1" hangingPunct="1"/>
            <a:r>
              <a:rPr kumimoji="0" lang="ru-RU" sz="2500" b="1" smtClean="0">
                <a:latin typeface="Times New Roman" pitchFamily="18" charset="0"/>
                <a:cs typeface="Times New Roman" pitchFamily="18" charset="0"/>
              </a:rPr>
              <a:t>Сценарий </a:t>
            </a:r>
            <a:r>
              <a:rPr kumimoji="0" lang="ja-JP" altLang="ru-RU" sz="2500" b="1" smtClean="0">
                <a:latin typeface="Times New Roman" pitchFamily="18" charset="0"/>
                <a:ea typeface="MS PGothic" pitchFamily="34" charset="-128"/>
                <a:cs typeface="Times New Roman" pitchFamily="18" charset="0"/>
              </a:rPr>
              <a:t>“</a:t>
            </a:r>
            <a:r>
              <a:rPr kumimoji="0" lang="ru-RU" altLang="ja-JP" sz="2500" b="1" smtClean="0">
                <a:latin typeface="Times New Roman" pitchFamily="18" charset="0"/>
                <a:cs typeface="Times New Roman" pitchFamily="18" charset="0"/>
              </a:rPr>
              <a:t>компьютер-компьютер</a:t>
            </a:r>
            <a:r>
              <a:rPr kumimoji="0" lang="ja-JP" altLang="ru-RU" sz="2500" b="1" smtClean="0">
                <a:latin typeface="Times New Roman" pitchFamily="18" charset="0"/>
                <a:ea typeface="MS PGothic" pitchFamily="34" charset="-128"/>
                <a:cs typeface="Arial" charset="0"/>
              </a:rPr>
              <a:t>”</a:t>
            </a:r>
            <a:r>
              <a:rPr kumimoji="0" lang="en-US" altLang="ja-JP" sz="2500" b="1" smtClean="0">
                <a:latin typeface="Times New Roman" pitchFamily="18" charset="0"/>
                <a:ea typeface="MS PGothic" pitchFamily="34" charset="-128"/>
                <a:cs typeface="Arial" charset="0"/>
              </a:rPr>
              <a:t> </a:t>
            </a:r>
            <a:endParaRPr kumimoji="0" lang="ru-RU" sz="2500" b="1" smtClean="0">
              <a:latin typeface="Times New Roman" pitchFamily="18" charset="0"/>
              <a:cs typeface="Times New Roman" pitchFamily="18" charset="0"/>
            </a:endParaRPr>
          </a:p>
        </p:txBody>
      </p:sp>
      <p:pic>
        <p:nvPicPr>
          <p:cNvPr id="14339" name="Picture 3" descr="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600200"/>
            <a:ext cx="66484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26A3A2A0-6B47-41F9-B80E-D57D1FC6ABEE}" type="slidenum">
              <a:rPr lang="ru-RU">
                <a:cs typeface="Arial" charset="0"/>
              </a:rPr>
              <a:pPr/>
              <a:t>94</a:t>
            </a:fld>
            <a:endParaRPr lang="ru-RU">
              <a:cs typeface="Arial" charset="0"/>
            </a:endParaRPr>
          </a:p>
        </p:txBody>
      </p:sp>
    </p:spTree>
    <p:extLst>
      <p:ext uri="{BB962C8B-B14F-4D97-AF65-F5344CB8AC3E}">
        <p14:creationId xmlns:p14="http://schemas.microsoft.com/office/powerpoint/2010/main" val="3737001899"/>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kumimoji="0" lang="ru-RU" smtClean="0">
                <a:cs typeface="Arial" charset="0"/>
              </a:rPr>
              <a:t>Сценарий «компьютер – телефон»</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571625"/>
            <a:ext cx="57721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D61A8B4E-B5B5-4BBA-B7E4-9441C85DD91D}" type="slidenum">
              <a:rPr lang="ru-RU">
                <a:cs typeface="Arial" charset="0"/>
              </a:rPr>
              <a:pPr/>
              <a:t>95</a:t>
            </a:fld>
            <a:endParaRPr lang="ru-RU">
              <a:cs typeface="Arial" charset="0"/>
            </a:endParaRPr>
          </a:p>
        </p:txBody>
      </p:sp>
    </p:spTree>
    <p:extLst>
      <p:ext uri="{BB962C8B-B14F-4D97-AF65-F5344CB8AC3E}">
        <p14:creationId xmlns:p14="http://schemas.microsoft.com/office/powerpoint/2010/main" val="2230826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28625" y="274638"/>
            <a:ext cx="8258175" cy="1143000"/>
          </a:xfrm>
        </p:spPr>
        <p:txBody>
          <a:bodyPr/>
          <a:lstStyle/>
          <a:p>
            <a:r>
              <a:rPr kumimoji="0" lang="ru-RU" smtClean="0">
                <a:cs typeface="Arial" charset="0"/>
              </a:rPr>
              <a:t>Установление соединения в </a:t>
            </a:r>
            <a:r>
              <a:rPr kumimoji="0" lang="en-US" smtClean="0">
                <a:cs typeface="Arial" charset="0"/>
              </a:rPr>
              <a:t>IP </a:t>
            </a:r>
            <a:r>
              <a:rPr kumimoji="0" lang="ru-RU" smtClean="0">
                <a:cs typeface="Arial" charset="0"/>
              </a:rPr>
              <a:t>сети</a:t>
            </a:r>
          </a:p>
        </p:txBody>
      </p:sp>
      <p:pic>
        <p:nvPicPr>
          <p:cNvPr id="16387"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28625" y="1447800"/>
            <a:ext cx="8429625" cy="4572000"/>
          </a:xfrm>
          <a:noFill/>
        </p:spPr>
      </p:pic>
      <p:sp>
        <p:nvSpPr>
          <p:cNvPr id="16388"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45B1A984-4C01-499F-A0BF-1A622CCAA80D}" type="slidenum">
              <a:rPr lang="ru-RU">
                <a:cs typeface="Arial" charset="0"/>
              </a:rPr>
              <a:pPr/>
              <a:t>96</a:t>
            </a:fld>
            <a:endParaRPr lang="ru-RU">
              <a:cs typeface="Arial" charset="0"/>
            </a:endParaRPr>
          </a:p>
        </p:txBody>
      </p:sp>
    </p:spTree>
    <p:extLst>
      <p:ext uri="{BB962C8B-B14F-4D97-AF65-F5344CB8AC3E}">
        <p14:creationId xmlns:p14="http://schemas.microsoft.com/office/powerpoint/2010/main" val="5032349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357188" y="274638"/>
            <a:ext cx="8329612" cy="1143000"/>
          </a:xfrm>
        </p:spPr>
        <p:txBody>
          <a:bodyPr/>
          <a:lstStyle/>
          <a:p>
            <a:r>
              <a:rPr kumimoji="0" lang="ru-RU" smtClean="0">
                <a:cs typeface="Arial" charset="0"/>
              </a:rPr>
              <a:t>Установление соединения в </a:t>
            </a:r>
            <a:r>
              <a:rPr kumimoji="0" lang="en-US" smtClean="0">
                <a:cs typeface="Arial" charset="0"/>
              </a:rPr>
              <a:t>IP</a:t>
            </a:r>
            <a:r>
              <a:rPr kumimoji="0" lang="ru-RU" smtClean="0">
                <a:cs typeface="Arial" charset="0"/>
              </a:rPr>
              <a:t> сети</a:t>
            </a:r>
          </a:p>
        </p:txBody>
      </p:sp>
      <p:sp>
        <p:nvSpPr>
          <p:cNvPr id="17411" name="Содержимое 2"/>
          <p:cNvSpPr>
            <a:spLocks noGrp="1"/>
          </p:cNvSpPr>
          <p:nvPr>
            <p:ph sz="quarter" idx="1"/>
          </p:nvPr>
        </p:nvSpPr>
        <p:spPr/>
        <p:txBody>
          <a:bodyPr>
            <a:normAutofit lnSpcReduction="10000"/>
          </a:bodyPr>
          <a:lstStyle/>
          <a:p>
            <a:pPr marL="514350" indent="-514350">
              <a:buFont typeface="Wingdings 2" pitchFamily="18" charset="2"/>
              <a:buAutoNum type="arabicPeriod"/>
            </a:pPr>
            <a:r>
              <a:rPr kumimoji="0" lang="ru-RU" smtClean="0">
                <a:cs typeface="Arial" charset="0"/>
              </a:rPr>
              <a:t>Абонент А набирает местный номер доступа к шлюзу</a:t>
            </a:r>
          </a:p>
          <a:p>
            <a:pPr marL="514350" indent="-514350">
              <a:buFont typeface="Wingdings 2" pitchFamily="18" charset="2"/>
              <a:buAutoNum type="arabicPeriod"/>
            </a:pPr>
            <a:r>
              <a:rPr kumimoji="0" lang="ru-RU" smtClean="0">
                <a:cs typeface="Arial" charset="0"/>
              </a:rPr>
              <a:t>Шлюз запрашивает у специального сервера данные о вызывающем абоненте</a:t>
            </a:r>
          </a:p>
          <a:p>
            <a:pPr marL="514350" indent="-514350">
              <a:buFont typeface="Wingdings 2" pitchFamily="18" charset="2"/>
              <a:buAutoNum type="arabicPeriod"/>
            </a:pPr>
            <a:r>
              <a:rPr kumimoji="0" lang="ru-RU" smtClean="0">
                <a:cs typeface="Arial" charset="0"/>
              </a:rPr>
              <a:t>Сервер рассматривает информацию АОН для того, чтобы убедится, что абоненту А разрешено пользоваться данной услугой, и затем передает к шлюзу сообщение аутентификации пользователя</a:t>
            </a:r>
          </a:p>
          <a:p>
            <a:pPr marL="514350" indent="-514350">
              <a:buFont typeface="Wingdings 2" pitchFamily="18" charset="2"/>
              <a:buAutoNum type="arabicPeriod"/>
            </a:pPr>
            <a:r>
              <a:rPr kumimoji="0" lang="ru-RU" smtClean="0">
                <a:cs typeface="Arial" charset="0"/>
              </a:rPr>
              <a:t>Абонент А набирает телефонный номер вызываемого абонента Б</a:t>
            </a:r>
          </a:p>
        </p:txBody>
      </p:sp>
      <p:sp>
        <p:nvSpPr>
          <p:cNvPr id="17412"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9A85590C-CD2A-470A-B45E-745185527410}" type="slidenum">
              <a:rPr lang="ru-RU">
                <a:cs typeface="Arial" charset="0"/>
              </a:rPr>
              <a:pPr/>
              <a:t>97</a:t>
            </a:fld>
            <a:endParaRPr lang="ru-RU">
              <a:cs typeface="Arial" charset="0"/>
            </a:endParaRPr>
          </a:p>
        </p:txBody>
      </p:sp>
    </p:spTree>
    <p:extLst>
      <p:ext uri="{BB962C8B-B14F-4D97-AF65-F5344CB8AC3E}">
        <p14:creationId xmlns:p14="http://schemas.microsoft.com/office/powerpoint/2010/main" val="33394860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357188" y="-357188"/>
            <a:ext cx="8329612" cy="1143001"/>
          </a:xfrm>
        </p:spPr>
        <p:txBody>
          <a:bodyPr/>
          <a:lstStyle/>
          <a:p>
            <a:r>
              <a:rPr kumimoji="0" lang="ru-RU" smtClean="0">
                <a:cs typeface="Arial" charset="0"/>
              </a:rPr>
              <a:t>Установление соединения в </a:t>
            </a:r>
            <a:r>
              <a:rPr kumimoji="0" lang="en-US" smtClean="0">
                <a:cs typeface="Arial" charset="0"/>
              </a:rPr>
              <a:t>IP</a:t>
            </a:r>
            <a:r>
              <a:rPr kumimoji="0" lang="ru-RU" smtClean="0">
                <a:cs typeface="Arial" charset="0"/>
              </a:rPr>
              <a:t> сети</a:t>
            </a:r>
          </a:p>
        </p:txBody>
      </p:sp>
      <p:sp>
        <p:nvSpPr>
          <p:cNvPr id="18435" name="Содержимое 2"/>
          <p:cNvSpPr>
            <a:spLocks noGrp="1"/>
          </p:cNvSpPr>
          <p:nvPr>
            <p:ph sz="quarter" idx="1"/>
          </p:nvPr>
        </p:nvSpPr>
        <p:spPr>
          <a:xfrm>
            <a:off x="428625" y="785813"/>
            <a:ext cx="8286750" cy="4572000"/>
          </a:xfrm>
        </p:spPr>
        <p:txBody>
          <a:bodyPr>
            <a:normAutofit fontScale="92500" lnSpcReduction="10000"/>
          </a:bodyPr>
          <a:lstStyle/>
          <a:p>
            <a:pPr marL="514350" indent="-514350">
              <a:buFont typeface="Wingdings 2" pitchFamily="18" charset="2"/>
              <a:buAutoNum type="arabicPeriod" startAt="5"/>
            </a:pPr>
            <a:r>
              <a:rPr kumimoji="0" lang="ru-RU" smtClean="0">
                <a:cs typeface="Arial" charset="0"/>
              </a:rPr>
              <a:t>Шлюз консультируется с привратником о возможных  способах маршрутизации вызова</a:t>
            </a:r>
          </a:p>
          <a:p>
            <a:pPr marL="514350" indent="-514350">
              <a:buFont typeface="Wingdings 2" pitchFamily="18" charset="2"/>
              <a:buAutoNum type="arabicPeriod" startAt="5"/>
            </a:pPr>
            <a:r>
              <a:rPr kumimoji="0" lang="ru-RU" smtClean="0">
                <a:cs typeface="Arial" charset="0"/>
              </a:rPr>
              <a:t>Привратник просматривает адрес </a:t>
            </a:r>
            <a:r>
              <a:rPr kumimoji="0" lang="en-US" smtClean="0">
                <a:cs typeface="Arial" charset="0"/>
              </a:rPr>
              <a:t>E.164</a:t>
            </a:r>
            <a:r>
              <a:rPr kumimoji="0" lang="ru-RU" smtClean="0">
                <a:cs typeface="Arial" charset="0"/>
              </a:rPr>
              <a:t> на фоне таблицы маршрутизации и передает к исходящему шлюзу </a:t>
            </a:r>
            <a:r>
              <a:rPr kumimoji="0" lang="en-US" smtClean="0">
                <a:cs typeface="Arial" charset="0"/>
              </a:rPr>
              <a:t>IP-</a:t>
            </a:r>
            <a:r>
              <a:rPr kumimoji="0" lang="ru-RU" smtClean="0">
                <a:cs typeface="Arial" charset="0"/>
              </a:rPr>
              <a:t>адрес встречного (входящего) шлюза</a:t>
            </a:r>
          </a:p>
          <a:p>
            <a:pPr marL="514350" indent="-514350">
              <a:buFont typeface="Wingdings 2" pitchFamily="18" charset="2"/>
              <a:buAutoNum type="arabicPeriod" startAt="5"/>
            </a:pPr>
            <a:r>
              <a:rPr kumimoji="0" lang="ru-RU" smtClean="0">
                <a:cs typeface="Arial" charset="0"/>
              </a:rPr>
              <a:t> Исходящий шлюз направляет вызов </a:t>
            </a:r>
            <a:r>
              <a:rPr kumimoji="0" lang="en-US" smtClean="0">
                <a:cs typeface="Arial" charset="0"/>
              </a:rPr>
              <a:t>H.323 </a:t>
            </a:r>
            <a:r>
              <a:rPr kumimoji="0" lang="ru-RU" smtClean="0">
                <a:cs typeface="Arial" charset="0"/>
              </a:rPr>
              <a:t>по </a:t>
            </a:r>
            <a:r>
              <a:rPr kumimoji="0" lang="en-US" smtClean="0">
                <a:cs typeface="Arial" charset="0"/>
              </a:rPr>
              <a:t>IP – </a:t>
            </a:r>
            <a:r>
              <a:rPr kumimoji="0" lang="ru-RU" smtClean="0">
                <a:cs typeface="Arial" charset="0"/>
              </a:rPr>
              <a:t>сети к входящему шлюзу</a:t>
            </a:r>
          </a:p>
          <a:p>
            <a:pPr marL="514350" indent="-514350">
              <a:buFont typeface="Wingdings 2" pitchFamily="18" charset="2"/>
              <a:buAutoNum type="arabicPeriod" startAt="5"/>
            </a:pPr>
            <a:r>
              <a:rPr kumimoji="0" lang="ru-RU" smtClean="0">
                <a:cs typeface="Arial" charset="0"/>
              </a:rPr>
              <a:t>Входящий шлюз направляет вызов по сети ТфОП к вызываемому абоненту</a:t>
            </a:r>
          </a:p>
          <a:p>
            <a:pPr marL="514350" indent="-514350">
              <a:buFont typeface="Wingdings 2" pitchFamily="18" charset="2"/>
              <a:buAutoNum type="arabicPeriod" startAt="5"/>
            </a:pPr>
            <a:r>
              <a:rPr kumimoji="0" lang="ru-RU" smtClean="0">
                <a:cs typeface="Arial" charset="0"/>
              </a:rPr>
              <a:t>Шлюзы посылают на специальный сервер данные о начале/окончании установления соединения для начисления платы за связь </a:t>
            </a:r>
          </a:p>
        </p:txBody>
      </p:sp>
      <p:sp>
        <p:nvSpPr>
          <p:cNvPr id="18436"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17CFAB75-9E1A-4FDF-A5F0-FE8907A33A2F}" type="slidenum">
              <a:rPr lang="ru-RU">
                <a:cs typeface="Arial" charset="0"/>
              </a:rPr>
              <a:pPr/>
              <a:t>98</a:t>
            </a:fld>
            <a:endParaRPr lang="ru-RU">
              <a:cs typeface="Arial" charset="0"/>
            </a:endParaRPr>
          </a:p>
        </p:txBody>
      </p:sp>
    </p:spTree>
    <p:extLst>
      <p:ext uri="{BB962C8B-B14F-4D97-AF65-F5344CB8AC3E}">
        <p14:creationId xmlns:p14="http://schemas.microsoft.com/office/powerpoint/2010/main" val="28324811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3"/>
          <p:cNvSpPr>
            <a:spLocks noGrp="1"/>
          </p:cNvSpPr>
          <p:nvPr>
            <p:ph type="title"/>
          </p:nvPr>
        </p:nvSpPr>
        <p:spPr/>
        <p:txBody>
          <a:bodyPr/>
          <a:lstStyle/>
          <a:p>
            <a:r>
              <a:rPr kumimoji="0" lang="ru-RU" smtClean="0">
                <a:cs typeface="Arial" charset="0"/>
              </a:rPr>
              <a:t>Особенности передачи речи по </a:t>
            </a:r>
            <a:r>
              <a:rPr kumimoji="0" lang="en-US" smtClean="0">
                <a:cs typeface="Arial" charset="0"/>
              </a:rPr>
              <a:t>IP</a:t>
            </a:r>
            <a:endParaRPr kumimoji="0" lang="ru-RU" smtClean="0">
              <a:cs typeface="Arial" charset="0"/>
            </a:endParaRPr>
          </a:p>
        </p:txBody>
      </p:sp>
      <p:sp>
        <p:nvSpPr>
          <p:cNvPr id="5" name="Текст 4"/>
          <p:cNvSpPr>
            <a:spLocks noGrp="1"/>
          </p:cNvSpPr>
          <p:nvPr>
            <p:ph type="body" idx="1"/>
          </p:nvPr>
        </p:nvSpPr>
        <p:spPr/>
        <p:txBody>
          <a:bodyPr/>
          <a:lstStyle/>
          <a:p>
            <a:pPr>
              <a:defRPr/>
            </a:pPr>
            <a:endParaRPr kumimoji="0" lang="ru-RU">
              <a:ea typeface="+mn-ea"/>
              <a:cs typeface="+mn-cs"/>
            </a:endParaRPr>
          </a:p>
        </p:txBody>
      </p:sp>
      <p:sp>
        <p:nvSpPr>
          <p:cNvPr id="19460" name="Номер слайда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p>
            <a:fld id="{3CC8AFD1-1AAD-4636-B70E-EC75920BC2BE}" type="slidenum">
              <a:rPr lang="ru-RU">
                <a:cs typeface="Arial" charset="0"/>
              </a:rPr>
              <a:pPr/>
              <a:t>99</a:t>
            </a:fld>
            <a:endParaRPr lang="ru-RU">
              <a:cs typeface="Arial" charset="0"/>
            </a:endParaRPr>
          </a:p>
        </p:txBody>
      </p:sp>
    </p:spTree>
    <p:extLst>
      <p:ext uri="{BB962C8B-B14F-4D97-AF65-F5344CB8AC3E}">
        <p14:creationId xmlns:p14="http://schemas.microsoft.com/office/powerpoint/2010/main" val="3788742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3100</TotalTime>
  <Words>4661</Words>
  <Application>Microsoft Office PowerPoint</Application>
  <PresentationFormat>Экран (4:3)</PresentationFormat>
  <Paragraphs>736</Paragraphs>
  <Slides>137</Slides>
  <Notes>13</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137</vt:i4>
      </vt:variant>
    </vt:vector>
  </HeadingPairs>
  <TitlesOfParts>
    <vt:vector size="141" baseType="lpstr">
      <vt:lpstr>Справедливость</vt:lpstr>
      <vt:lpstr>Точечный рисунок</vt:lpstr>
      <vt:lpstr>VISIO</vt:lpstr>
      <vt:lpstr>Equation</vt:lpstr>
      <vt:lpstr>IP-сети</vt:lpstr>
      <vt:lpstr>Часть 1</vt:lpstr>
      <vt:lpstr>Коммутация каналов</vt:lpstr>
      <vt:lpstr>Передача данных в компьютерных сетях</vt:lpstr>
      <vt:lpstr>Коммутация пакетов</vt:lpstr>
      <vt:lpstr>Передача пакетов по сети с задержкой</vt:lpstr>
      <vt:lpstr>Сеть с коммутацией пакетов должна сглаживать пульсации </vt:lpstr>
      <vt:lpstr>Сравнение технологий</vt:lpstr>
      <vt:lpstr>Часть 2</vt:lpstr>
      <vt:lpstr>История возникновения сетей передачи данных</vt:lpstr>
      <vt:lpstr>История возникновения IP-сетей </vt:lpstr>
      <vt:lpstr>Классификация сетей</vt:lpstr>
      <vt:lpstr>Признаки классификации</vt:lpstr>
      <vt:lpstr>По территориальной распространенности</vt:lpstr>
      <vt:lpstr>Локальная сеть</vt:lpstr>
      <vt:lpstr>Локальная сеть</vt:lpstr>
      <vt:lpstr>Глобальная сеть сеть</vt:lpstr>
      <vt:lpstr>Различия глобальных и локальных сетей</vt:lpstr>
      <vt:lpstr>Классификация сетей (продолжение)</vt:lpstr>
      <vt:lpstr>Перераспределение сетевых функций</vt:lpstr>
      <vt:lpstr>МОДЕЛЬ OSI, СТЕК TCP/IP</vt:lpstr>
      <vt:lpstr>Презентация PowerPoint</vt:lpstr>
      <vt:lpstr>Презентация PowerPoint</vt:lpstr>
      <vt:lpstr>Презентация PowerPoint</vt:lpstr>
      <vt:lpstr>Инкапсуляция информации</vt:lpstr>
      <vt:lpstr>Структура связей протокольных модулей </vt:lpstr>
      <vt:lpstr>Межсетевой протокол IP</vt:lpstr>
      <vt:lpstr>Межсетевой протокол IP</vt:lpstr>
      <vt:lpstr>Межсетевой протокол IP</vt:lpstr>
      <vt:lpstr>Межсетевой протокол IP</vt:lpstr>
      <vt:lpstr>Межсетевой протокол IP</vt:lpstr>
      <vt:lpstr>Формат пакета IP v.4</vt:lpstr>
      <vt:lpstr>Формат пакета IP (продолжение)</vt:lpstr>
      <vt:lpstr>IP-адрес</vt:lpstr>
      <vt:lpstr>Структура IP-адресов</vt:lpstr>
      <vt:lpstr>Характеристики классов адресов </vt:lpstr>
      <vt:lpstr>Специальные IP-адреса </vt:lpstr>
      <vt:lpstr>Подсети </vt:lpstr>
      <vt:lpstr>Маска подсети на примере класса B</vt:lpstr>
      <vt:lpstr>Наложение маски на IP-адрес</vt:lpstr>
      <vt:lpstr>Имена </vt:lpstr>
      <vt:lpstr>IP-таблица маршрутов </vt:lpstr>
      <vt:lpstr>IP-маршрутизация </vt:lpstr>
      <vt:lpstr>Протоколы маршрутизации</vt:lpstr>
      <vt:lpstr>Транспортные протоколы</vt:lpstr>
      <vt:lpstr>Протокол UDP</vt:lpstr>
      <vt:lpstr>Формат протокола UDP</vt:lpstr>
      <vt:lpstr>Порты транспортного протокола </vt:lpstr>
      <vt:lpstr>Контрольное суммирование </vt:lpstr>
      <vt:lpstr>Протокол TCP </vt:lpstr>
      <vt:lpstr>Протокол TCP (продолжение)</vt:lpstr>
      <vt:lpstr>Уровень канального доступа</vt:lpstr>
      <vt:lpstr>Ethernet</vt:lpstr>
      <vt:lpstr>Протокол ARP </vt:lpstr>
      <vt:lpstr>Интерфейсы Ethernet</vt:lpstr>
      <vt:lpstr>ARP-таблица для преобразования адресов </vt:lpstr>
      <vt:lpstr>Порядок преобразования адресов </vt:lpstr>
      <vt:lpstr>Порядок преобразования адресов (продолжение)</vt:lpstr>
      <vt:lpstr>Физический уровень TCP/IP</vt:lpstr>
      <vt:lpstr>Физический уровень </vt:lpstr>
      <vt:lpstr>Витая пара</vt:lpstr>
      <vt:lpstr>Коаксиальный кабель </vt:lpstr>
      <vt:lpstr>Оптический кабель. Волоконно-оптическая связь</vt:lpstr>
      <vt:lpstr>Введение в VoIP</vt:lpstr>
      <vt:lpstr>Определение</vt:lpstr>
      <vt:lpstr>Презентация PowerPoint</vt:lpstr>
      <vt:lpstr>Уровни архитектуры IP - телефонии</vt:lpstr>
      <vt:lpstr>История</vt:lpstr>
      <vt:lpstr>История</vt:lpstr>
      <vt:lpstr>История</vt:lpstr>
      <vt:lpstr>Современный этап развития</vt:lpstr>
      <vt:lpstr>Конвергенция сетей связи</vt:lpstr>
      <vt:lpstr>Конвергенция сетей связи</vt:lpstr>
      <vt:lpstr>Услуги ( традиционные )</vt:lpstr>
      <vt:lpstr>Услуги (дополнительные)</vt:lpstr>
      <vt:lpstr>Понятие «Triple play»</vt:lpstr>
      <vt:lpstr>Преимущества технологии VoIP</vt:lpstr>
      <vt:lpstr>Преимущества технологии VoIP</vt:lpstr>
      <vt:lpstr>Недостатки технологии VoIP</vt:lpstr>
      <vt:lpstr>Классификация сетей IP-телефонии</vt:lpstr>
      <vt:lpstr>Классификация сетей IP-телефонии</vt:lpstr>
      <vt:lpstr>Классификация субъектов VoIP</vt:lpstr>
      <vt:lpstr>Классификация субъектов VoIP</vt:lpstr>
      <vt:lpstr>Классификация субъектов VoIP</vt:lpstr>
      <vt:lpstr>Стандартизация IP-телефонии</vt:lpstr>
      <vt:lpstr>Правовое регулирование IP-телефонии в России</vt:lpstr>
      <vt:lpstr>IP-телефонное соединение. Особенности передачи речи по IP. Кодеки.</vt:lpstr>
      <vt:lpstr>ТфОП и IP</vt:lpstr>
      <vt:lpstr>IP-телефонное соединение</vt:lpstr>
      <vt:lpstr>Что такое соединение в IP сети?</vt:lpstr>
      <vt:lpstr>Сценарии IP-телефонии </vt:lpstr>
      <vt:lpstr>Соединение абонентов ТфОП через транзитную IP-сеть по сценарию «телефон-телефон» </vt:lpstr>
      <vt:lpstr>Сценарий “компьютер-компьютер”</vt:lpstr>
      <vt:lpstr>Сценарий “компьютер-компьютер” </vt:lpstr>
      <vt:lpstr>Сценарий «компьютер – телефон»</vt:lpstr>
      <vt:lpstr>Установление соединения в IP сети</vt:lpstr>
      <vt:lpstr>Установление соединения в IP сети</vt:lpstr>
      <vt:lpstr>Установление соединения в IP сети</vt:lpstr>
      <vt:lpstr>Особенности передачи речи по IP</vt:lpstr>
      <vt:lpstr>Особенности передачи речи по IP-сетям </vt:lpstr>
      <vt:lpstr>Задержки</vt:lpstr>
      <vt:lpstr>Задержки</vt:lpstr>
      <vt:lpstr>Причины возникновения задержек и  способы их уменьшения</vt:lpstr>
      <vt:lpstr>Вариация задержки (джиттер) </vt:lpstr>
      <vt:lpstr>Причины возникновения и  ограничение эффектов эха</vt:lpstr>
      <vt:lpstr>Возникновение эха в традиционных телефонных сетях.</vt:lpstr>
      <vt:lpstr>Возможные отражения электрического сигнала</vt:lpstr>
      <vt:lpstr>Способы установки эхокомпенсаторов</vt:lpstr>
      <vt:lpstr>Использование полосы пропускания</vt:lpstr>
      <vt:lpstr>VAD (Voice Activity Detector)</vt:lpstr>
      <vt:lpstr>Прерывистая передача </vt:lpstr>
      <vt:lpstr>Генератор комфортного шума</vt:lpstr>
      <vt:lpstr>Оценка MOS</vt:lpstr>
      <vt:lpstr>MOS (продолжение)</vt:lpstr>
      <vt:lpstr>Недостатки оценки MOS</vt:lpstr>
      <vt:lpstr>Объективный метод оценки качества</vt:lpstr>
      <vt:lpstr>E - модель</vt:lpstr>
      <vt:lpstr>E-модель</vt:lpstr>
      <vt:lpstr>E-модель</vt:lpstr>
      <vt:lpstr>Соотношение между оценкой MOS и R-фактором</vt:lpstr>
      <vt:lpstr>Передача сигналов DTMF и FAX по IP-сетям</vt:lpstr>
      <vt:lpstr>Кодеки</vt:lpstr>
      <vt:lpstr>Преобразование речевого сигнала</vt:lpstr>
      <vt:lpstr>Преобразование речевого сигнала</vt:lpstr>
      <vt:lpstr>Дискретизация</vt:lpstr>
      <vt:lpstr>Дискретизация</vt:lpstr>
      <vt:lpstr>Квантование</vt:lpstr>
      <vt:lpstr>Квантование</vt:lpstr>
      <vt:lpstr>Кодирование</vt:lpstr>
      <vt:lpstr>Кодирование</vt:lpstr>
      <vt:lpstr>Кодеки</vt:lpstr>
      <vt:lpstr>Усредненная субъективная оценка качества кодирования речи для различных типов кодеков</vt:lpstr>
      <vt:lpstr>Критерии выбора кодека: </vt:lpstr>
      <vt:lpstr>Стандартизированные кодеки</vt:lpstr>
      <vt:lpstr>Сравнительные характеристики кодеков</vt:lpstr>
      <vt:lpstr>Сравнение кодеков </vt:lpstr>
      <vt:lpstr>Сравнение кодеков</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AZ</dc:creator>
  <cp:lastModifiedBy>Андрей</cp:lastModifiedBy>
  <cp:revision>155</cp:revision>
  <dcterms:created xsi:type="dcterms:W3CDTF">2005-03-10T10:02:15Z</dcterms:created>
  <dcterms:modified xsi:type="dcterms:W3CDTF">2016-05-16T12:37:43Z</dcterms:modified>
</cp:coreProperties>
</file>